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76" r:id="rId5"/>
    <p:sldId id="288" r:id="rId6"/>
    <p:sldId id="261" r:id="rId7"/>
    <p:sldId id="273" r:id="rId8"/>
    <p:sldId id="286" r:id="rId9"/>
    <p:sldId id="287" r:id="rId10"/>
    <p:sldId id="289" r:id="rId11"/>
    <p:sldId id="262" r:id="rId12"/>
    <p:sldId id="274" r:id="rId13"/>
    <p:sldId id="275" r:id="rId14"/>
    <p:sldId id="278" r:id="rId15"/>
    <p:sldId id="277" r:id="rId16"/>
    <p:sldId id="279" r:id="rId17"/>
    <p:sldId id="280" r:id="rId18"/>
    <p:sldId id="281" r:id="rId19"/>
    <p:sldId id="263" r:id="rId20"/>
    <p:sldId id="282" r:id="rId21"/>
    <p:sldId id="269" r:id="rId22"/>
    <p:sldId id="283" r:id="rId23"/>
    <p:sldId id="284" r:id="rId24"/>
    <p:sldId id="265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3741" autoAdjust="0"/>
  </p:normalViewPr>
  <p:slideViewPr>
    <p:cSldViewPr snapToGrid="0">
      <p:cViewPr>
        <p:scale>
          <a:sx n="50" d="100"/>
          <a:sy n="50" d="100"/>
        </p:scale>
        <p:origin x="1068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6:23:0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24575,'0'0'0,"8"8"0,2 2-8191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21T16:23:05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24575,'0'0'0,"8"8"0,2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BAEDC-97A5-41BF-AE8A-4A42B72F74F6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9C4B8-E9A4-4BC8-805B-89B7C9735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C6C5-4BC2-4FA6-8F6A-733A298C7688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SAD</a:t>
            </a:r>
          </a:p>
        </p:txBody>
      </p:sp>
    </p:spTree>
    <p:extLst>
      <p:ext uri="{BB962C8B-B14F-4D97-AF65-F5344CB8AC3E}">
        <p14:creationId xmlns:p14="http://schemas.microsoft.com/office/powerpoint/2010/main" val="1254893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C6C5-4BC2-4FA6-8F6A-733A298C7688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SAD</a:t>
            </a:r>
          </a:p>
        </p:txBody>
      </p:sp>
    </p:spTree>
    <p:extLst>
      <p:ext uri="{BB962C8B-B14F-4D97-AF65-F5344CB8AC3E}">
        <p14:creationId xmlns:p14="http://schemas.microsoft.com/office/powerpoint/2010/main" val="24006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C6C5-4BC2-4FA6-8F6A-733A298C7688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SAD</a:t>
            </a:r>
          </a:p>
        </p:txBody>
      </p:sp>
    </p:spTree>
    <p:extLst>
      <p:ext uri="{BB962C8B-B14F-4D97-AF65-F5344CB8AC3E}">
        <p14:creationId xmlns:p14="http://schemas.microsoft.com/office/powerpoint/2010/main" val="133791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8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36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7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6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6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7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6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4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4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2018 - 19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42D41-FF4A-46A6-A5B6-D9D1BC6AD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8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961156"/>
            <a:ext cx="7772400" cy="15111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Project Phase Progress-1 Review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Presentation &amp; Demonstration</a:t>
            </a:r>
            <a:b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24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“Weather Application System”</a:t>
            </a:r>
            <a:endParaRPr lang="en-IN" sz="24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2705301"/>
            <a:ext cx="4905829" cy="144739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pPr algn="l"/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1.Aman Kumar (1RN20CS016)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spcBef>
                <a:spcPts val="0"/>
              </a:spcBef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2.Ayush Dixit (1RN20CS029)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l">
              <a:spcBef>
                <a:spcPts val="0"/>
              </a:spcBef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3.Divyansh Tiwari (1RN20CS042)</a:t>
            </a:r>
          </a:p>
          <a:p>
            <a:pPr algn="l">
              <a:spcBef>
                <a:spcPts val="0"/>
              </a:spcBef>
            </a:pP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4.Aditya Sudhanshu (1RN20CS012)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l">
              <a:spcBef>
                <a:spcPts val="0"/>
              </a:spcBef>
              <a:buFont typeface="+mj-lt"/>
              <a:buAutoNum type="arabicPeriod"/>
            </a:pPr>
            <a:endParaRPr lang="en-IN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09035" y="2951945"/>
            <a:ext cx="3214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Guide: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Dr Hemanth S</a:t>
            </a:r>
          </a:p>
          <a:p>
            <a:r>
              <a:rPr lang="en-US" sz="1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Asst. Prof. Dept. of CSE, RNSIT</a:t>
            </a: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38348" y="5532596"/>
            <a:ext cx="80724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Department of Computer Science and Engineering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RNS INSTITUTE OF TECHNOLOGY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2021-22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580" name="Picture 1" descr="G:\RNSIT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667372" y="4247150"/>
            <a:ext cx="1214446" cy="129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9E417-4E4C-4FCA-BEE4-B1D264E88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000" y1="72189" x2="44333" y2="85799"/>
                        <a14:foregroundMark x1="44000" y1="83136" x2="47833" y2="87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52" y="144877"/>
            <a:ext cx="3181194" cy="168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00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871251" y="12581"/>
            <a:ext cx="10515600" cy="80885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System Architecture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5199B3-0D74-4BC4-A843-87B67EC0CB05}"/>
              </a:ext>
            </a:extLst>
          </p:cNvPr>
          <p:cNvSpPr/>
          <p:nvPr/>
        </p:nvSpPr>
        <p:spPr>
          <a:xfrm>
            <a:off x="1524000" y="3962400"/>
            <a:ext cx="2959100" cy="1587500"/>
          </a:xfrm>
          <a:prstGeom prst="roundRect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19E81D5-CC7B-492F-9CAF-B067435E9497}"/>
              </a:ext>
            </a:extLst>
          </p:cNvPr>
          <p:cNvSpPr/>
          <p:nvPr/>
        </p:nvSpPr>
        <p:spPr>
          <a:xfrm>
            <a:off x="7442200" y="3962400"/>
            <a:ext cx="2959100" cy="1587500"/>
          </a:xfrm>
          <a:prstGeom prst="roundRect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3901C-8B24-41DD-9897-1986FE459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801" y="977900"/>
            <a:ext cx="1590999" cy="1589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901D9F-BC4F-4891-A4A3-F4F7AF602FC3}"/>
              </a:ext>
            </a:extLst>
          </p:cNvPr>
          <p:cNvSpPr txBox="1"/>
          <p:nvPr/>
        </p:nvSpPr>
        <p:spPr>
          <a:xfrm>
            <a:off x="1930400" y="4556095"/>
            <a:ext cx="2146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Client (C program)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362721-87F6-404F-B4B2-C7B14C12DDB8}"/>
              </a:ext>
            </a:extLst>
          </p:cNvPr>
          <p:cNvSpPr txBox="1"/>
          <p:nvPr/>
        </p:nvSpPr>
        <p:spPr>
          <a:xfrm>
            <a:off x="7848600" y="4402207"/>
            <a:ext cx="214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Intermediate Server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54E0A19-648D-40FA-BBC5-9CE431A393BF}"/>
              </a:ext>
            </a:extLst>
          </p:cNvPr>
          <p:cNvCxnSpPr>
            <a:stCxn id="44" idx="0"/>
            <a:endCxn id="7" idx="3"/>
          </p:cNvCxnSpPr>
          <p:nvPr/>
        </p:nvCxnSpPr>
        <p:spPr>
          <a:xfrm rot="16200000" flipV="1">
            <a:off x="6756870" y="1797520"/>
            <a:ext cx="2189811" cy="2139950"/>
          </a:xfrm>
          <a:prstGeom prst="curvedConnector2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70C904-6B8E-42FE-8CA5-96DEA86934D5}"/>
              </a:ext>
            </a:extLst>
          </p:cNvPr>
          <p:cNvSpPr txBox="1"/>
          <p:nvPr/>
        </p:nvSpPr>
        <p:spPr>
          <a:xfrm rot="3025849">
            <a:off x="6655196" y="2424506"/>
            <a:ext cx="3670300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Relayed Weather + Geocoding data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5E3D60C-20EA-43CB-BBF0-E93465B65318}"/>
              </a:ext>
            </a:extLst>
          </p:cNvPr>
          <p:cNvSpPr txBox="1"/>
          <p:nvPr/>
        </p:nvSpPr>
        <p:spPr>
          <a:xfrm rot="3025849">
            <a:off x="6055602" y="2774791"/>
            <a:ext cx="3670300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JSON encoded data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0DC43C0-CE81-4281-AEB0-69ED9957EB51}"/>
              </a:ext>
            </a:extLst>
          </p:cNvPr>
          <p:cNvSpPr txBox="1"/>
          <p:nvPr/>
        </p:nvSpPr>
        <p:spPr>
          <a:xfrm rot="18699555">
            <a:off x="1735216" y="2429569"/>
            <a:ext cx="3670300" cy="369332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IP based Location Coordinates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8F10756-BD76-4735-9CC0-A6BF5AFC6752}"/>
              </a:ext>
            </a:extLst>
          </p:cNvPr>
          <p:cNvCxnSpPr>
            <a:stCxn id="4" idx="0"/>
            <a:endCxn id="7" idx="1"/>
          </p:cNvCxnSpPr>
          <p:nvPr/>
        </p:nvCxnSpPr>
        <p:spPr>
          <a:xfrm rot="5400000" flipH="1" flipV="1">
            <a:off x="3002270" y="1773870"/>
            <a:ext cx="2189811" cy="2187251"/>
          </a:xfrm>
          <a:prstGeom prst="curvedConnector2">
            <a:avLst/>
          </a:prstGeom>
          <a:ln w="38100">
            <a:solidFill>
              <a:schemeClr val="bg1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75BCBB-CE8E-46CE-939A-FE50607ED5B7}"/>
              </a:ext>
            </a:extLst>
          </p:cNvPr>
          <p:cNvCxnSpPr>
            <a:stCxn id="4" idx="3"/>
            <a:endCxn id="44" idx="1"/>
          </p:cNvCxnSpPr>
          <p:nvPr/>
        </p:nvCxnSpPr>
        <p:spPr>
          <a:xfrm>
            <a:off x="4483100" y="4756150"/>
            <a:ext cx="29591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F0E0BA-C458-41CD-8AC2-4544B21AE80E}"/>
              </a:ext>
            </a:extLst>
          </p:cNvPr>
          <p:cNvSpPr txBox="1"/>
          <p:nvPr/>
        </p:nvSpPr>
        <p:spPr>
          <a:xfrm>
            <a:off x="4648200" y="4108044"/>
            <a:ext cx="260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</a:rPr>
              <a:t>Stringified</a:t>
            </a:r>
            <a:r>
              <a:rPr lang="en-IN" dirty="0">
                <a:solidFill>
                  <a:schemeClr val="bg1"/>
                </a:solidFill>
              </a:rPr>
              <a:t> plain text weather info request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2B3F8F8-9F8A-41E3-A73B-0BAA60DFE896}"/>
              </a:ext>
            </a:extLst>
          </p:cNvPr>
          <p:cNvSpPr txBox="1"/>
          <p:nvPr/>
        </p:nvSpPr>
        <p:spPr>
          <a:xfrm>
            <a:off x="4676295" y="4796555"/>
            <a:ext cx="260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</a:rPr>
              <a:t>Fullfilled</a:t>
            </a:r>
            <a:r>
              <a:rPr lang="en-IN" dirty="0">
                <a:solidFill>
                  <a:schemeClr val="bg1"/>
                </a:solidFill>
              </a:rPr>
              <a:t> request data as Plain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5842A-61F1-481F-B8A5-2D64C0650F31}"/>
              </a:ext>
            </a:extLst>
          </p:cNvPr>
          <p:cNvSpPr txBox="1"/>
          <p:nvPr/>
        </p:nvSpPr>
        <p:spPr>
          <a:xfrm>
            <a:off x="4928155" y="2705100"/>
            <a:ext cx="213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0641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51" y="12581"/>
            <a:ext cx="10515600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Implementation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914400" lvl="2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1371600" lvl="2" indent="-457200">
              <a:buAutoNum type="arabicPeriod" startAt="4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E3B0-E7CB-4A4B-BFAB-903D23419947}" type="slidenum">
              <a:rPr lang="en-IN" smtClean="0"/>
              <a:pPr/>
              <a:t>11</a:t>
            </a:fld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2EEBEB-4201-4485-8B5B-1AA49AB783BA}"/>
                  </a:ext>
                </a:extLst>
              </p14:cNvPr>
              <p14:cNvContentPartPr/>
              <p14:nvPr/>
            </p14:nvContentPartPr>
            <p14:xfrm>
              <a:off x="13211480" y="3468200"/>
              <a:ext cx="6840" cy="6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2EEBEB-4201-4485-8B5B-1AA49AB783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02480" y="3459200"/>
                <a:ext cx="24480" cy="244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001A4ED-99F6-45B5-A554-D824437B555F}"/>
              </a:ext>
            </a:extLst>
          </p:cNvPr>
          <p:cNvSpPr txBox="1"/>
          <p:nvPr/>
        </p:nvSpPr>
        <p:spPr>
          <a:xfrm>
            <a:off x="978113" y="1208056"/>
            <a:ext cx="1031087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bg2"/>
                </a:solidFill>
              </a:rPr>
              <a:t>The Goal of the project was to take up this rather simple looking challenge using a </a:t>
            </a:r>
            <a:r>
              <a:rPr lang="en-IN" sz="2000" b="1" dirty="0">
                <a:solidFill>
                  <a:schemeClr val="bg1"/>
                </a:solidFill>
              </a:rPr>
              <a:t>Primitive C language.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/>
                </a:solidFill>
              </a:rPr>
              <a:t>To achieve this , A socket Protocol is implemented to send data packets using GET requests.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/>
                </a:solidFill>
              </a:rPr>
              <a:t>To </a:t>
            </a:r>
            <a:r>
              <a:rPr lang="en-IN" dirty="0" err="1">
                <a:solidFill>
                  <a:schemeClr val="bg2"/>
                </a:solidFill>
              </a:rPr>
              <a:t>easify</a:t>
            </a:r>
            <a:r>
              <a:rPr lang="en-IN" dirty="0">
                <a:solidFill>
                  <a:schemeClr val="bg2"/>
                </a:solidFill>
              </a:rPr>
              <a:t> this process, we are using a popular 3</a:t>
            </a:r>
            <a:r>
              <a:rPr lang="en-IN" baseline="30000" dirty="0">
                <a:solidFill>
                  <a:schemeClr val="bg2"/>
                </a:solidFill>
              </a:rPr>
              <a:t>rd</a:t>
            </a:r>
            <a:r>
              <a:rPr lang="en-IN" dirty="0">
                <a:solidFill>
                  <a:schemeClr val="bg2"/>
                </a:solidFill>
              </a:rPr>
              <a:t> Party Library called </a:t>
            </a:r>
            <a:r>
              <a:rPr lang="en-IN" b="1" dirty="0" err="1">
                <a:solidFill>
                  <a:schemeClr val="bg1"/>
                </a:solidFill>
              </a:rPr>
              <a:t>LibcURL</a:t>
            </a:r>
            <a:r>
              <a:rPr lang="en-IN" dirty="0">
                <a:solidFill>
                  <a:schemeClr val="bg2"/>
                </a:solidFill>
              </a:rPr>
              <a:t> in 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/>
                </a:solidFill>
              </a:rPr>
              <a:t>The C program ( client side ) can determines the approximate Location by using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b="1" i="1" dirty="0">
                <a:solidFill>
                  <a:schemeClr val="bg2"/>
                </a:solidFill>
              </a:rPr>
              <a:t>Client’s IP address ( Public Facing IP over reverse ISP lookup 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b="1" i="1" dirty="0">
                <a:solidFill>
                  <a:schemeClr val="bg2"/>
                </a:solidFill>
              </a:rPr>
              <a:t>User given textual Address ( high precision using </a:t>
            </a:r>
            <a:r>
              <a:rPr lang="en-IN" b="1" i="1" dirty="0" err="1">
                <a:solidFill>
                  <a:schemeClr val="bg2"/>
                </a:solidFill>
              </a:rPr>
              <a:t>GeoCoding</a:t>
            </a:r>
            <a:r>
              <a:rPr lang="en-IN" b="1" i="1" dirty="0">
                <a:solidFill>
                  <a:schemeClr val="bg2"/>
                </a:solidFill>
              </a:rPr>
              <a:t> 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IN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/>
                </a:solidFill>
              </a:rPr>
              <a:t>It then extracts </a:t>
            </a:r>
            <a:r>
              <a:rPr lang="en-IN" b="1" dirty="0">
                <a:solidFill>
                  <a:schemeClr val="bg1"/>
                </a:solidFill>
              </a:rPr>
              <a:t>the latitude and longitude</a:t>
            </a:r>
            <a:r>
              <a:rPr lang="en-IN" dirty="0">
                <a:solidFill>
                  <a:schemeClr val="bg2"/>
                </a:solidFill>
              </a:rPr>
              <a:t> and sends out a </a:t>
            </a:r>
            <a:r>
              <a:rPr lang="en-IN" b="1" dirty="0">
                <a:solidFill>
                  <a:schemeClr val="bg1"/>
                </a:solidFill>
              </a:rPr>
              <a:t>GET request </a:t>
            </a:r>
            <a:r>
              <a:rPr lang="en-IN" dirty="0">
                <a:solidFill>
                  <a:schemeClr val="bg2"/>
                </a:solidFill>
              </a:rPr>
              <a:t>to our middleware server in order to obtain weather information at that instant.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/>
                </a:solidFill>
              </a:rPr>
              <a:t>The middleware server in turn, queries the weather server, parses the data and returns in a </a:t>
            </a:r>
            <a:r>
              <a:rPr lang="en-IN" b="1" dirty="0">
                <a:solidFill>
                  <a:schemeClr val="bg2"/>
                </a:solidFill>
              </a:rPr>
              <a:t>simplified string manner in order for our C program to easily parse and extract information.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solidFill>
                  <a:schemeClr val="bg2"/>
                </a:solidFill>
              </a:rPr>
              <a:t>Based upon the response data, the client renders the display and stores the required information for future use</a:t>
            </a:r>
          </a:p>
        </p:txBody>
      </p:sp>
    </p:spTree>
    <p:extLst>
      <p:ext uri="{BB962C8B-B14F-4D97-AF65-F5344CB8AC3E}">
        <p14:creationId xmlns:p14="http://schemas.microsoft.com/office/powerpoint/2010/main" val="1256222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EF445-CB52-4CA4-9875-01CA9800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4190-377B-4080-9909-202AAF492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0646-3D09-43FC-8784-74020439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C72528-FFC1-4B5F-A5AF-8E097496A91F}"/>
              </a:ext>
            </a:extLst>
          </p:cNvPr>
          <p:cNvSpPr txBox="1"/>
          <p:nvPr/>
        </p:nvSpPr>
        <p:spPr>
          <a:xfrm>
            <a:off x="317500" y="136525"/>
            <a:ext cx="1122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Major Implementation</a:t>
            </a:r>
          </a:p>
          <a:p>
            <a:pPr algn="ctr"/>
            <a:endParaRPr lang="en-IN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IN" sz="2800" b="1" dirty="0">
                <a:solidFill>
                  <a:schemeClr val="bg1">
                    <a:lumMod val="85000"/>
                  </a:schemeClr>
                </a:solidFill>
              </a:rPr>
              <a:t>Phase 1  ( client side ):</a:t>
            </a:r>
          </a:p>
          <a:p>
            <a:r>
              <a:rPr lang="en-IN" dirty="0"/>
              <a:t>	</a:t>
            </a:r>
            <a:r>
              <a:rPr lang="en-IN" sz="2300" dirty="0">
                <a:solidFill>
                  <a:schemeClr val="bg1">
                    <a:lumMod val="95000"/>
                  </a:schemeClr>
                </a:solidFill>
              </a:rPr>
              <a:t>Sending a GET request from Client side using socket protocol.</a:t>
            </a:r>
          </a:p>
          <a:p>
            <a:endParaRPr lang="en-IN" sz="21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Include </a:t>
            </a:r>
            <a:r>
              <a:rPr lang="en-IN" sz="2200" dirty="0" err="1">
                <a:solidFill>
                  <a:schemeClr val="bg1">
                    <a:lumMod val="75000"/>
                  </a:schemeClr>
                </a:solidFill>
              </a:rPr>
              <a:t>Libcurl</a:t>
            </a: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 in our program.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Prepare </a:t>
            </a:r>
            <a:r>
              <a:rPr lang="en-IN" sz="2200" dirty="0" err="1">
                <a:solidFill>
                  <a:schemeClr val="bg1">
                    <a:lumMod val="75000"/>
                  </a:schemeClr>
                </a:solidFill>
              </a:rPr>
              <a:t>Libcurl</a:t>
            </a: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 using </a:t>
            </a:r>
            <a:r>
              <a:rPr lang="en-IN" sz="2200" dirty="0" err="1">
                <a:solidFill>
                  <a:schemeClr val="bg1">
                    <a:lumMod val="75000"/>
                  </a:schemeClr>
                </a:solidFill>
              </a:rPr>
              <a:t>Libcurl_Global_init</a:t>
            </a: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 function.  This will initialise a connection to access the device’s network hardware.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Create local instance of </a:t>
            </a:r>
            <a:r>
              <a:rPr lang="en-IN" sz="2200" dirty="0" err="1">
                <a:solidFill>
                  <a:schemeClr val="bg1">
                    <a:lumMod val="75000"/>
                  </a:schemeClr>
                </a:solidFill>
              </a:rPr>
              <a:t>CURLresponse</a:t>
            </a: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 structure to store the response Headers and Body.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Prepare URL query string to request for using the Coordinates data. This must follow the URI standard implementation defined by W3C ( World Wide Web </a:t>
            </a:r>
            <a:r>
              <a:rPr lang="en-IN" sz="2200" dirty="0" err="1">
                <a:solidFill>
                  <a:schemeClr val="bg1">
                    <a:lumMod val="75000"/>
                  </a:schemeClr>
                </a:solidFill>
              </a:rPr>
              <a:t>Consortum</a:t>
            </a: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 )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Set Up REQUEST Header parameters and  tag along the request packet.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Store the response Buffer ( multi-part-body ) and </a:t>
            </a:r>
            <a:r>
              <a:rPr lang="en-IN" sz="2200" dirty="0" err="1">
                <a:solidFill>
                  <a:schemeClr val="bg1">
                    <a:lumMod val="75000"/>
                  </a:schemeClr>
                </a:solidFill>
              </a:rPr>
              <a:t>commulate</a:t>
            </a: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 into one complete string.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Query over the response string and Extract required weather information.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Clean Up </a:t>
            </a:r>
            <a:r>
              <a:rPr lang="en-IN" sz="2200" dirty="0" err="1">
                <a:solidFill>
                  <a:schemeClr val="bg1">
                    <a:lumMod val="75000"/>
                  </a:schemeClr>
                </a:solidFill>
              </a:rPr>
              <a:t>cURL</a:t>
            </a: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 local buffer.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4616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0D6F4-B181-4AA4-93C6-7FE3D050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Dept. of CSE,RNSIT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1A5CC-9C05-4E3C-AA6D-BEB617C2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2018 - 19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ACC8C-56D3-40EC-92D5-224C021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D7F3A-E1D9-446B-8205-89B433102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0" b="91468" l="8570" r="91214">
                        <a14:foregroundMark x1="29060" y1="40558" x2="38963" y2="52082"/>
                        <a14:foregroundMark x1="38963" y1="52082" x2="51458" y2="58795"/>
                        <a14:foregroundMark x1="51458" y1="58795" x2="52971" y2="58512"/>
                        <a14:foregroundMark x1="75873" y1="23332" x2="59273" y2="22362"/>
                        <a14:foregroundMark x1="59273" y1="22362" x2="34354" y2="40922"/>
                        <a14:foregroundMark x1="34354" y1="40922" x2="58624" y2="85241"/>
                        <a14:foregroundMark x1="58624" y1="85241" x2="73893" y2="67570"/>
                        <a14:foregroundMark x1="73893" y1="67570" x2="59597" y2="35989"/>
                        <a14:foregroundMark x1="59597" y1="35989" x2="37991" y2="38536"/>
                        <a14:foregroundMark x1="37991" y1="38536" x2="21570" y2="58471"/>
                        <a14:foregroundMark x1="21570" y1="58471" x2="15088" y2="74687"/>
                        <a14:foregroundMark x1="15088" y1="74687" x2="17177" y2="30044"/>
                        <a14:foregroundMark x1="17177" y1="30044" x2="28268" y2="24302"/>
                        <a14:foregroundMark x1="28268" y1="24302" x2="69535" y2="17469"/>
                        <a14:foregroundMark x1="69535" y1="17469" x2="82031" y2="25354"/>
                        <a14:foregroundMark x1="82031" y1="25354" x2="75153" y2="73271"/>
                        <a14:foregroundMark x1="75153" y1="73271" x2="37883" y2="57339"/>
                        <a14:foregroundMark x1="37883" y1="57339" x2="20814" y2="76102"/>
                        <a14:foregroundMark x1="20814" y1="76102" x2="20814" y2="76102"/>
                        <a14:foregroundMark x1="10443" y1="91670" x2="14116" y2="17752"/>
                        <a14:foregroundMark x1="14116" y1="17752" x2="46453" y2="9300"/>
                        <a14:foregroundMark x1="46453" y1="9300" x2="87613" y2="22159"/>
                        <a14:foregroundMark x1="87613" y1="22159" x2="81815" y2="87505"/>
                        <a14:foregroundMark x1="81815" y1="87505" x2="10587" y2="86494"/>
                        <a14:foregroundMark x1="8606" y1="9826" x2="8606" y2="91468"/>
                        <a14:foregroundMark x1="91214" y1="9624" x2="87937" y2="89810"/>
                        <a14:foregroundMark x1="43790" y1="34203" x2="43952" y2="48029"/>
                        <a14:foregroundMark x1="43952" y1="48029" x2="59881" y2="41904"/>
                        <a14:foregroundMark x1="59881" y1="41904" x2="53402" y2="44997"/>
                        <a14:foregroundMark x1="53402" y1="44997" x2="43521" y2="44027"/>
                        <a14:foregroundMark x1="43521" y1="44027" x2="52214" y2="49485"/>
                        <a14:foregroundMark x1="52214" y1="49485" x2="51998" y2="41358"/>
                        <a14:foregroundMark x1="51998" y1="41358" x2="47732" y2="42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87" y="0"/>
            <a:ext cx="770282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F1D06-9785-43C4-AAAE-B1D575270C6B}"/>
              </a:ext>
            </a:extLst>
          </p:cNvPr>
          <p:cNvSpPr txBox="1"/>
          <p:nvPr/>
        </p:nvSpPr>
        <p:spPr>
          <a:xfrm>
            <a:off x="472937" y="98941"/>
            <a:ext cx="316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GET query function</a:t>
            </a:r>
          </a:p>
        </p:txBody>
      </p:sp>
    </p:spTree>
    <p:extLst>
      <p:ext uri="{BB962C8B-B14F-4D97-AF65-F5344CB8AC3E}">
        <p14:creationId xmlns:p14="http://schemas.microsoft.com/office/powerpoint/2010/main" val="2576928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0D6F4-B181-4AA4-93C6-7FE3D050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Dept. of CSE,RNSIT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1A5CC-9C05-4E3C-AA6D-BEB617C2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2018 - 19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ACC8C-56D3-40EC-92D5-224C021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D7F3A-E1D9-446B-8205-89B433102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636" b="97054" l="7968" r="93180">
                        <a14:foregroundMark x1="8942" y1="90759" x2="16388" y2="47659"/>
                        <a14:foregroundMark x1="16388" y1="47659" x2="14440" y2="15012"/>
                        <a14:foregroundMark x1="14440" y1="15012" x2="36465" y2="19693"/>
                        <a14:foregroundMark x1="36465" y1="19693" x2="53445" y2="18362"/>
                        <a14:foregroundMark x1="53445" y1="18362" x2="84447" y2="21751"/>
                        <a14:foregroundMark x1="84447" y1="21751" x2="85630" y2="13277"/>
                        <a14:foregroundMark x1="85630" y1="13277" x2="77418" y2="11017"/>
                        <a14:foregroundMark x1="77418" y1="11017" x2="12978" y2="14730"/>
                        <a14:foregroundMark x1="12978" y1="14730" x2="17467" y2="49153"/>
                        <a14:foregroundMark x1="17467" y1="49153" x2="29367" y2="73043"/>
                        <a14:foregroundMark x1="29367" y1="73043" x2="41649" y2="76836"/>
                        <a14:foregroundMark x1="41649" y1="76836" x2="66527" y2="72276"/>
                        <a14:foregroundMark x1="66527" y1="72276" x2="78253" y2="79379"/>
                        <a14:foregroundMark x1="78253" y1="79379" x2="67850" y2="88257"/>
                        <a14:foregroundMark x1="67850" y1="88257" x2="56750" y2="91162"/>
                        <a14:foregroundMark x1="56750" y1="91162" x2="20077" y2="89064"/>
                        <a14:foregroundMark x1="20077" y1="89064" x2="28184" y2="89871"/>
                        <a14:foregroundMark x1="28184" y1="89871" x2="37613" y2="88257"/>
                        <a14:foregroundMark x1="37613" y1="88257" x2="86569" y2="92736"/>
                        <a14:foregroundMark x1="86569" y1="92736" x2="87926" y2="83172"/>
                        <a14:foregroundMark x1="87926" y1="83172" x2="82637" y2="59403"/>
                        <a14:foregroundMark x1="82637" y1="59403" x2="89074" y2="38701"/>
                        <a14:foregroundMark x1="89074" y1="38701" x2="89074" y2="38701"/>
                        <a14:foregroundMark x1="8281" y1="8636" x2="7968" y2="97094"/>
                        <a14:foregroundMark x1="93180" y1="8838" x2="92937" y2="284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587" y="111661"/>
            <a:ext cx="7702826" cy="6634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F1D06-9785-43C4-AAAE-B1D575270C6B}"/>
              </a:ext>
            </a:extLst>
          </p:cNvPr>
          <p:cNvSpPr txBox="1"/>
          <p:nvPr/>
        </p:nvSpPr>
        <p:spPr>
          <a:xfrm>
            <a:off x="472936" y="175141"/>
            <a:ext cx="3972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Response Buffer Helper Functions </a:t>
            </a:r>
          </a:p>
        </p:txBody>
      </p:sp>
    </p:spTree>
    <p:extLst>
      <p:ext uri="{BB962C8B-B14F-4D97-AF65-F5344CB8AC3E}">
        <p14:creationId xmlns:p14="http://schemas.microsoft.com/office/powerpoint/2010/main" val="279281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EF445-CB52-4CA4-9875-01CA9800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24190-377B-4080-9909-202AAF492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2018 - 19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90646-3D09-43FC-8784-74020439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C72528-FFC1-4B5F-A5AF-8E097496A91F}"/>
              </a:ext>
            </a:extLst>
          </p:cNvPr>
          <p:cNvSpPr txBox="1"/>
          <p:nvPr/>
        </p:nvSpPr>
        <p:spPr>
          <a:xfrm>
            <a:off x="330200" y="228600"/>
            <a:ext cx="1122680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Major Implementation</a:t>
            </a:r>
          </a:p>
          <a:p>
            <a:pPr algn="ctr"/>
            <a:endParaRPr lang="en-IN" sz="2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IN" sz="2800" b="1" dirty="0">
                <a:solidFill>
                  <a:schemeClr val="bg1">
                    <a:lumMod val="85000"/>
                  </a:schemeClr>
                </a:solidFill>
              </a:rPr>
              <a:t>Phase 2  ( middleware side ):</a:t>
            </a:r>
          </a:p>
          <a:p>
            <a:r>
              <a:rPr lang="en-IN" dirty="0"/>
              <a:t>	</a:t>
            </a:r>
            <a:r>
              <a:rPr lang="en-IN" sz="2300" dirty="0">
                <a:solidFill>
                  <a:schemeClr val="bg1">
                    <a:lumMod val="95000"/>
                  </a:schemeClr>
                </a:solidFill>
              </a:rPr>
              <a:t>Relaying Client Side request to weather server and parsing JSON data in return.</a:t>
            </a:r>
          </a:p>
          <a:p>
            <a:endParaRPr lang="en-IN" sz="21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Start by including the Express library for capturing HTTP requests.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Create an instance of our Express app.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Configure app Object to change origin </a:t>
            </a:r>
            <a:r>
              <a:rPr lang="en-IN" sz="2200" dirty="0" err="1">
                <a:solidFill>
                  <a:schemeClr val="bg1">
                    <a:lumMod val="75000"/>
                  </a:schemeClr>
                </a:solidFill>
              </a:rPr>
              <a:t>referer</a:t>
            </a: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 header to * to allow CORS requests form any domain.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Create  a route to handle request.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Parse the request body to obtain the parameters., recompile request URI for the primary weather server ( to openweather.com 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Fetch data from primary server, and parse it (as returned data is in JSON format 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Simplify and </a:t>
            </a:r>
            <a:r>
              <a:rPr lang="en-IN" sz="2200" dirty="0" err="1">
                <a:solidFill>
                  <a:schemeClr val="bg1">
                    <a:lumMod val="75000"/>
                  </a:schemeClr>
                </a:solidFill>
              </a:rPr>
              <a:t>stringify</a:t>
            </a:r>
            <a:r>
              <a:rPr lang="en-IN" sz="2200" dirty="0">
                <a:solidFill>
                  <a:schemeClr val="bg1">
                    <a:lumMod val="75000"/>
                  </a:schemeClr>
                </a:solidFill>
              </a:rPr>
              <a:t> the required data and forward it tom the client side.</a:t>
            </a:r>
          </a:p>
        </p:txBody>
      </p:sp>
    </p:spTree>
    <p:extLst>
      <p:ext uri="{BB962C8B-B14F-4D97-AF65-F5344CB8AC3E}">
        <p14:creationId xmlns:p14="http://schemas.microsoft.com/office/powerpoint/2010/main" val="46718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0D6F4-B181-4AA4-93C6-7FE3D050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Dept. of CSE,RNSIT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1A5CC-9C05-4E3C-AA6D-BEB617C2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2018 - 19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ACC8C-56D3-40EC-92D5-224C021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D7F3A-E1D9-446B-8205-89B433102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4" b="89935" l="9164" r="91637">
                        <a14:foregroundMark x1="8185" y1="10966" x2="27550" y2="24386"/>
                        <a14:foregroundMark x1="27550" y1="24386" x2="82236" y2="34697"/>
                        <a14:foregroundMark x1="82236" y1="34697" x2="90332" y2="27046"/>
                        <a14:foregroundMark x1="90332" y1="27046" x2="91014" y2="17390"/>
                        <a14:foregroundMark x1="91014" y1="17390" x2="84164" y2="13052"/>
                        <a14:foregroundMark x1="84164" y1="13052" x2="20107" y2="13748"/>
                        <a14:foregroundMark x1="20107" y1="13748" x2="8719" y2="87848"/>
                        <a14:foregroundMark x1="8719" y1="87848" x2="8986" y2="27823"/>
                        <a14:foregroundMark x1="8986" y1="27823" x2="16637" y2="60679"/>
                        <a14:foregroundMark x1="16637" y1="60679" x2="13227" y2="81015"/>
                        <a14:foregroundMark x1="13227" y1="81015" x2="17289" y2="88543"/>
                        <a14:foregroundMark x1="17289" y1="88543" x2="27461" y2="88625"/>
                        <a14:foregroundMark x1="27461" y1="88625" x2="59638" y2="87029"/>
                        <a14:foregroundMark x1="59638" y1="87029" x2="75030" y2="88871"/>
                        <a14:foregroundMark x1="75030" y1="88871" x2="82829" y2="88093"/>
                        <a14:foregroundMark x1="82829" y1="88093" x2="88138" y2="80933"/>
                        <a14:foregroundMark x1="88138" y1="80933" x2="90480" y2="18249"/>
                        <a14:foregroundMark x1="78084" y1="20049" x2="56435" y2="20949"/>
                        <a14:foregroundMark x1="56435" y1="20949" x2="70670" y2="24386"/>
                        <a14:foregroundMark x1="70670" y1="24386" x2="39739" y2="38339"/>
                        <a14:foregroundMark x1="39739" y1="38339" x2="59727" y2="62070"/>
                        <a14:foregroundMark x1="59727" y1="62070" x2="59164" y2="51309"/>
                        <a14:foregroundMark x1="59164" y1="51309" x2="57829" y2="75245"/>
                        <a14:foregroundMark x1="57829" y1="75245" x2="47005" y2="56383"/>
                        <a14:foregroundMark x1="47005" y1="56383" x2="24792" y2="64403"/>
                        <a14:foregroundMark x1="24792" y1="64403" x2="9164" y2="15426"/>
                        <a14:foregroundMark x1="9164" y1="15426" x2="10439" y2="10802"/>
                        <a14:foregroundMark x1="91637" y1="25900" x2="91637" y2="586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587" y="637525"/>
            <a:ext cx="7702826" cy="5582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F1D06-9785-43C4-AAAE-B1D575270C6B}"/>
              </a:ext>
            </a:extLst>
          </p:cNvPr>
          <p:cNvSpPr txBox="1"/>
          <p:nvPr/>
        </p:nvSpPr>
        <p:spPr>
          <a:xfrm>
            <a:off x="392430" y="237415"/>
            <a:ext cx="9554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Middleware Server implementation ( with Express )</a:t>
            </a:r>
          </a:p>
        </p:txBody>
      </p:sp>
    </p:spTree>
    <p:extLst>
      <p:ext uri="{BB962C8B-B14F-4D97-AF65-F5344CB8AC3E}">
        <p14:creationId xmlns:p14="http://schemas.microsoft.com/office/powerpoint/2010/main" val="3933212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0D6F4-B181-4AA4-93C6-7FE3D050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Dept. of CSE,RNSIT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1A5CC-9C05-4E3C-AA6D-BEB617C2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2018 - 19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ACC8C-56D3-40EC-92D5-224C021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D7F3A-E1D9-446B-8205-89B433102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773" r="91080">
                        <a14:foregroundMark x1="8862" y1="12754" x2="22036" y2="25975"/>
                        <a14:foregroundMark x1="22036" y1="25975" x2="51614" y2="39068"/>
                        <a14:foregroundMark x1="51614" y1="39068" x2="61796" y2="22754"/>
                        <a14:foregroundMark x1="61796" y1="22754" x2="55898" y2="43771"/>
                        <a14:foregroundMark x1="55898" y1="43771" x2="61297" y2="16907"/>
                        <a14:foregroundMark x1="61297" y1="16907" x2="49677" y2="39873"/>
                        <a14:foregroundMark x1="49677" y1="39873" x2="36004" y2="23602"/>
                        <a14:foregroundMark x1="36004" y1="23602" x2="31954" y2="30890"/>
                        <a14:foregroundMark x1="31954" y1="30890" x2="23856" y2="35847"/>
                        <a14:foregroundMark x1="23856" y1="35847" x2="21127" y2="55127"/>
                        <a14:foregroundMark x1="21127" y1="55127" x2="15376" y2="59068"/>
                        <a14:foregroundMark x1="15376" y1="59068" x2="17165" y2="77034"/>
                        <a14:foregroundMark x1="17165" y1="77034" x2="12383" y2="64703"/>
                        <a14:foregroundMark x1="12383" y1="64703" x2="19043" y2="43898"/>
                        <a14:foregroundMark x1="19043" y1="43898" x2="38380" y2="56017"/>
                        <a14:foregroundMark x1="38380" y1="56017" x2="16784" y2="40975"/>
                        <a14:foregroundMark x1="16784" y1="40975" x2="28198" y2="64322"/>
                        <a14:foregroundMark x1="28198" y1="64322" x2="49442" y2="49661"/>
                        <a14:foregroundMark x1="49442" y1="49661" x2="42283" y2="70297"/>
                        <a14:foregroundMark x1="42283" y1="70297" x2="51878" y2="53983"/>
                        <a14:foregroundMark x1="51878" y1="53983" x2="33245" y2="65085"/>
                        <a14:foregroundMark x1="33245" y1="65085" x2="65640" y2="75085"/>
                        <a14:foregroundMark x1="65640" y1="75085" x2="85094" y2="62331"/>
                        <a14:foregroundMark x1="85094" y1="62331" x2="82864" y2="29831"/>
                        <a14:foregroundMark x1="82864" y1="29831" x2="83568" y2="47034"/>
                        <a14:foregroundMark x1="83568" y1="47034" x2="90434" y2="26949"/>
                        <a14:foregroundMark x1="90434" y1="26949" x2="91109" y2="16907"/>
                        <a14:foregroundMark x1="91109" y1="16907" x2="85827" y2="80890"/>
                        <a14:foregroundMark x1="85827" y1="80890" x2="39730" y2="80593"/>
                        <a14:foregroundMark x1="39730" y1="80593" x2="75792" y2="50085"/>
                        <a14:foregroundMark x1="75792" y1="50085" x2="48738" y2="17712"/>
                        <a14:foregroundMark x1="48738" y1="17712" x2="66931" y2="18602"/>
                        <a14:foregroundMark x1="66931" y1="18602" x2="73973" y2="22924"/>
                        <a14:foregroundMark x1="73973" y1="22924" x2="79020" y2="17331"/>
                        <a14:foregroundMark x1="79020" y1="17331" x2="79020" y2="17331"/>
                        <a14:foregroundMark x1="8333" y1="15042" x2="8773" y2="86992"/>
                        <a14:foregroundMark x1="8773" y1="86992" x2="9126" y2="88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587" y="761941"/>
            <a:ext cx="7702826" cy="533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F1D06-9785-43C4-AAAE-B1D575270C6B}"/>
              </a:ext>
            </a:extLst>
          </p:cNvPr>
          <p:cNvSpPr txBox="1"/>
          <p:nvPr/>
        </p:nvSpPr>
        <p:spPr>
          <a:xfrm>
            <a:off x="392430" y="237415"/>
            <a:ext cx="9554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Route to handle incoming requests ( responding with </a:t>
            </a:r>
            <a:r>
              <a:rPr lang="en-IN" sz="28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stringified</a:t>
            </a:r>
            <a:r>
              <a:rPr lang="en-IN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data )</a:t>
            </a:r>
          </a:p>
        </p:txBody>
      </p:sp>
    </p:spTree>
    <p:extLst>
      <p:ext uri="{BB962C8B-B14F-4D97-AF65-F5344CB8AC3E}">
        <p14:creationId xmlns:p14="http://schemas.microsoft.com/office/powerpoint/2010/main" val="264965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0D6F4-B181-4AA4-93C6-7FE3D050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Dept. of CSE,RNSIT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1A5CC-9C05-4E3C-AA6D-BEB617C2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2018 - 19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ACC8C-56D3-40EC-92D5-224C021B3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D7F3A-E1D9-446B-8205-89B4331020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4" b="89976" l="7988" r="93644">
                        <a14:foregroundMark x1="8571" y1="12813" x2="12711" y2="89289"/>
                        <a14:foregroundMark x1="12711" y1="89289" x2="30204" y2="68755"/>
                        <a14:foregroundMark x1="30204" y1="68755" x2="35510" y2="80275"/>
                        <a14:foregroundMark x1="35510" y1="80275" x2="64315" y2="84640"/>
                        <a14:foregroundMark x1="64315" y1="84640" x2="45452" y2="80356"/>
                        <a14:foregroundMark x1="45452" y1="80356" x2="70350" y2="58852"/>
                        <a14:foregroundMark x1="70350" y1="58852" x2="77405" y2="75141"/>
                        <a14:foregroundMark x1="77405" y1="75141" x2="83819" y2="60428"/>
                        <a14:foregroundMark x1="83819" y1="60428" x2="77551" y2="18553"/>
                        <a14:foregroundMark x1="77551" y1="18553" x2="84169" y2="41229"/>
                        <a14:foregroundMark x1="84169" y1="41229" x2="87930" y2="32094"/>
                        <a14:foregroundMark x1="87930" y1="32094" x2="79300" y2="23929"/>
                        <a14:foregroundMark x1="79300" y1="23929" x2="48630" y2="18836"/>
                        <a14:foregroundMark x1="48630" y1="18836" x2="45073" y2="41310"/>
                        <a14:foregroundMark x1="45073" y1="41310" x2="27143" y2="41350"/>
                        <a14:foregroundMark x1="27143" y1="41350" x2="42595" y2="60267"/>
                        <a14:foregroundMark x1="42595" y1="60267" x2="38251" y2="35327"/>
                        <a14:foregroundMark x1="38251" y1="35327" x2="28134" y2="24333"/>
                        <a14:foregroundMark x1="28134" y1="24333" x2="18921" y2="19523"/>
                        <a14:foregroundMark x1="18921" y1="19523" x2="40146" y2="18513"/>
                        <a14:foregroundMark x1="40146" y1="18513" x2="72245" y2="33670"/>
                        <a14:foregroundMark x1="72245" y1="33670" x2="58484" y2="66572"/>
                        <a14:foregroundMark x1="58484" y1="66572" x2="24461" y2="52142"/>
                        <a14:foregroundMark x1="24461" y1="52142" x2="16851" y2="54285"/>
                        <a14:foregroundMark x1="16851" y1="54285" x2="26385" y2="63622"/>
                        <a14:foregroundMark x1="91429" y1="10792" x2="91429" y2="87389"/>
                        <a14:foregroundMark x1="7259" y1="11520" x2="8017" y2="87268"/>
                        <a14:foregroundMark x1="8017" y1="87268" x2="8455" y2="89733"/>
                        <a14:foregroundMark x1="93003" y1="10631" x2="93644" y2="83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587" y="649513"/>
            <a:ext cx="7702826" cy="5558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CF1D06-9785-43C4-AAAE-B1D575270C6B}"/>
              </a:ext>
            </a:extLst>
          </p:cNvPr>
          <p:cNvSpPr txBox="1"/>
          <p:nvPr/>
        </p:nvSpPr>
        <p:spPr>
          <a:xfrm>
            <a:off x="392430" y="237415"/>
            <a:ext cx="10758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Middleware Server implementation ( listener for Geocoding API )</a:t>
            </a:r>
          </a:p>
        </p:txBody>
      </p:sp>
    </p:spTree>
    <p:extLst>
      <p:ext uri="{BB962C8B-B14F-4D97-AF65-F5344CB8AC3E}">
        <p14:creationId xmlns:p14="http://schemas.microsoft.com/office/powerpoint/2010/main" val="939630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68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sz="32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E3B0-E7CB-4A4B-BFAB-903D23419947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38A99-D17F-4920-8C70-99EA4BB66454}"/>
              </a:ext>
            </a:extLst>
          </p:cNvPr>
          <p:cNvSpPr txBox="1"/>
          <p:nvPr/>
        </p:nvSpPr>
        <p:spPr>
          <a:xfrm>
            <a:off x="965200" y="1158240"/>
            <a:ext cx="1008888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To Sum up, </a:t>
            </a:r>
          </a:p>
          <a:p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	By taking up this kind of project, we are depicting that some </a:t>
            </a:r>
            <a:r>
              <a:rPr lang="en-IN" sz="2000" dirty="0">
                <a:solidFill>
                  <a:schemeClr val="bg1"/>
                </a:solidFill>
              </a:rPr>
              <a:t>Old and Primitive language 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can also be used to create an application that can work with modern day technologies which even students can implement on their own.</a:t>
            </a:r>
          </a:p>
          <a:p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We (in general) pulled up </a:t>
            </a:r>
            <a:r>
              <a:rPr lang="en-IN" sz="2000" dirty="0">
                <a:solidFill>
                  <a:schemeClr val="bg1"/>
                </a:solidFill>
              </a:rPr>
              <a:t>Https handshakes, RSA key exchange,  GET, POST requests, RESTful APIs 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and lastly , </a:t>
            </a:r>
            <a:r>
              <a:rPr lang="en-IN" sz="2000" dirty="0">
                <a:solidFill>
                  <a:schemeClr val="bg1"/>
                </a:solidFill>
              </a:rPr>
              <a:t>data parsing from </a:t>
            </a:r>
            <a:r>
              <a:rPr lang="en-IN" sz="2000" dirty="0" err="1">
                <a:solidFill>
                  <a:schemeClr val="bg1"/>
                </a:solidFill>
              </a:rPr>
              <a:t>stringified</a:t>
            </a:r>
            <a:r>
              <a:rPr lang="en-IN" sz="2000" dirty="0">
                <a:solidFill>
                  <a:schemeClr val="bg1"/>
                </a:solidFill>
              </a:rPr>
              <a:t> data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We used the </a:t>
            </a:r>
            <a:r>
              <a:rPr lang="en-IN" sz="2000" dirty="0">
                <a:solidFill>
                  <a:schemeClr val="bg1"/>
                </a:solidFill>
              </a:rPr>
              <a:t>local secondary storage 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in order to store application data including user’s Home and Favourites locations.</a:t>
            </a:r>
          </a:p>
          <a:p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We also learnt about how to use various 3</a:t>
            </a:r>
            <a:r>
              <a:rPr lang="en-IN" sz="2000" baseline="30000" dirty="0">
                <a:solidFill>
                  <a:schemeClr val="bg1">
                    <a:lumMod val="85000"/>
                  </a:schemeClr>
                </a:solidFill>
              </a:rPr>
              <a:t>rd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 party libraries in our applications, how to build and compile them .</a:t>
            </a:r>
          </a:p>
        </p:txBody>
      </p:sp>
    </p:spTree>
    <p:extLst>
      <p:ext uri="{BB962C8B-B14F-4D97-AF65-F5344CB8AC3E}">
        <p14:creationId xmlns:p14="http://schemas.microsoft.com/office/powerpoint/2010/main" val="141811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796" y="1622738"/>
            <a:ext cx="9556125" cy="4481848"/>
          </a:xfrm>
        </p:spPr>
        <p:txBody>
          <a:bodyPr numCol="2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INTRODUCTION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	Problem Statement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	Existing System and Limitations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	Proposed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SYSTEM ARCHITECTURE/BLOCK DIAGRAM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	Flow charts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	Sequence diagrams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IMPLIMENTATIONS (Module wise)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	Algorithm/Methods/Pseudo code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CONCLUSION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	Conclusion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	Future work to be carried out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REFERENCES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2021 - 22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E3B0-E7CB-4A4B-BFAB-903D23419947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940"/>
            <a:ext cx="8229600" cy="98903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Times New Roman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91769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95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Future Work required</a:t>
            </a:r>
            <a:endParaRPr lang="en-IN" sz="3200" b="1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E3B0-E7CB-4A4B-BFAB-903D23419947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38A99-D17F-4920-8C70-99EA4BB66454}"/>
              </a:ext>
            </a:extLst>
          </p:cNvPr>
          <p:cNvSpPr txBox="1"/>
          <p:nvPr/>
        </p:nvSpPr>
        <p:spPr>
          <a:xfrm>
            <a:off x="965200" y="2143760"/>
            <a:ext cx="1008888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Some Future Plans including but not limited to …</a:t>
            </a:r>
          </a:p>
          <a:p>
            <a:endParaRPr lang="en-IN" sz="2000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Adding GUI support so as to increase convenience in use.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Compile the programs for different platforms and Operating Systems including Androids, Chromebooks , etc.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Adding hardware access to find coordinates using GPS on supported mobile platforms.</a:t>
            </a:r>
          </a:p>
        </p:txBody>
      </p:sp>
    </p:spTree>
    <p:extLst>
      <p:ext uri="{BB962C8B-B14F-4D97-AF65-F5344CB8AC3E}">
        <p14:creationId xmlns:p14="http://schemas.microsoft.com/office/powerpoint/2010/main" val="816776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Build Process and sample Menu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Image result for PROJECT S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28" y="-473075"/>
            <a:ext cx="2022475" cy="20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BC9E2-8159-4CE2-8020-F6329D8207D9}"/>
              </a:ext>
            </a:extLst>
          </p:cNvPr>
          <p:cNvSpPr txBox="1"/>
          <p:nvPr/>
        </p:nvSpPr>
        <p:spPr>
          <a:xfrm>
            <a:off x="650240" y="1432560"/>
            <a:ext cx="504952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Phase 1 ( Building Client side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Update system to latest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Install </a:t>
            </a:r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LibcURL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 library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Compile C source with –</a:t>
            </a:r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lcurl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 flag  to link assembler of </a:t>
            </a:r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cURL</a:t>
            </a:r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Add executable permission using </a:t>
            </a:r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chmod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000" dirty="0" err="1">
                <a:solidFill>
                  <a:schemeClr val="bg1">
                    <a:lumMod val="95000"/>
                  </a:schemeClr>
                </a:solidFill>
              </a:rPr>
              <a:t>a+x</a:t>
            </a:r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Launch process.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5114D-D85C-40C0-ABD7-6F44B941C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833" y="1965802"/>
            <a:ext cx="5313533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8961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Build Process and sample Menu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22</a:t>
            </a:fld>
            <a:endParaRPr lang="en-US" dirty="0"/>
          </a:p>
        </p:txBody>
      </p:sp>
      <p:pic>
        <p:nvPicPr>
          <p:cNvPr id="2050" name="Picture 2" descr="Image result for PROJECT S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28" y="-473075"/>
            <a:ext cx="2022475" cy="20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BC9E2-8159-4CE2-8020-F6329D8207D9}"/>
              </a:ext>
            </a:extLst>
          </p:cNvPr>
          <p:cNvSpPr txBox="1"/>
          <p:nvPr/>
        </p:nvSpPr>
        <p:spPr>
          <a:xfrm>
            <a:off x="650240" y="1432560"/>
            <a:ext cx="5445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Phase 2 ( Deploying server side )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5114D-D85C-40C0-ABD7-6F44B941C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04" b="89936" l="6821" r="92629">
                        <a14:foregroundMark x1="9708" y1="16649" x2="9791" y2="81531"/>
                        <a14:foregroundMark x1="9791" y1="81531" x2="19912" y2="85760"/>
                        <a14:foregroundMark x1="19912" y1="85760" x2="30968" y2="84797"/>
                        <a14:foregroundMark x1="30968" y1="84797" x2="57481" y2="86884"/>
                        <a14:foregroundMark x1="57481" y1="86884" x2="72800" y2="83726"/>
                        <a14:foregroundMark x1="6821" y1="14026" x2="7893" y2="84101"/>
                        <a14:foregroundMark x1="92629" y1="14454" x2="92354" y2="875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480" y="1514159"/>
            <a:ext cx="10401612" cy="5343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60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Build Process and sample Menu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23</a:t>
            </a:fld>
            <a:endParaRPr lang="en-US" dirty="0"/>
          </a:p>
        </p:txBody>
      </p:sp>
      <p:pic>
        <p:nvPicPr>
          <p:cNvPr id="2050" name="Picture 2" descr="Image result for PROJECT SET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28" y="-473075"/>
            <a:ext cx="2022475" cy="20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BC9E2-8159-4CE2-8020-F6329D8207D9}"/>
              </a:ext>
            </a:extLst>
          </p:cNvPr>
          <p:cNvSpPr txBox="1"/>
          <p:nvPr/>
        </p:nvSpPr>
        <p:spPr>
          <a:xfrm>
            <a:off x="680870" y="906433"/>
            <a:ext cx="5445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Main Menu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749B1F-95A8-4C45-BE6C-1369939F0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573" y="1356360"/>
            <a:ext cx="7651275" cy="4850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87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4000" y="2928778"/>
            <a:ext cx="9144000" cy="100044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Times New Roman" pitchFamily="18" charset="0"/>
              </a:rPr>
              <a:t>Suggestions 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51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4000" y="2928778"/>
            <a:ext cx="9144000" cy="100044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Times New Roman" pitchFamily="18" charset="0"/>
              </a:rPr>
              <a:t>Thank You !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8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632"/>
            <a:ext cx="10401300" cy="3643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Problem Statement:</a:t>
            </a:r>
          </a:p>
          <a:p>
            <a:pPr marL="812800" lvl="1" indent="17780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cs typeface="Times New Roman" pitchFamily="18" charset="0"/>
              </a:rPr>
              <a:t>	To create and maintain a weather app where  user can fetch weather details of any place on earth also save as favorites for future references</a:t>
            </a:r>
          </a:p>
          <a:p>
            <a:pPr marL="457200" lvl="1" indent="0">
              <a:buNone/>
            </a:pPr>
            <a:endParaRPr lang="en-US" dirty="0">
              <a:cs typeface="Times New Roman" pitchFamily="18" charset="0"/>
            </a:endParaRPr>
          </a:p>
          <a:p>
            <a:pPr marL="457200" lvl="1" indent="0" algn="just">
              <a:buNone/>
            </a:pPr>
            <a:endParaRPr lang="en-US" dirty="0">
              <a:cs typeface="Times New Roman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E3B0-E7CB-4A4B-BFAB-903D23419947}" type="slidenum">
              <a:rPr lang="en-IN" smtClean="0"/>
              <a:pPr/>
              <a:t>3</a:t>
            </a:fld>
            <a:endParaRPr lang="en-IN" dirty="0"/>
          </a:p>
        </p:txBody>
      </p:sp>
      <p:pic>
        <p:nvPicPr>
          <p:cNvPr id="2050" name="Picture 2" descr="F:\weather app\0ef3bb66d9216fffcea9022628f7bb2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710" y="3171102"/>
            <a:ext cx="3928580" cy="294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65931"/>
            <a:ext cx="8229600" cy="78581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Times New Roman" pitchFamily="18" charset="0"/>
              </a:rPr>
              <a:t>INTRODUCTION</a:t>
            </a:r>
            <a:endParaRPr lang="en-IN" sz="3600" b="1" dirty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00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Dept. of CSE,RNSIT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2018 - 19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42D41-FF4A-46A6-A5B6-D9D1BC6ADE1D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81200" y="465931"/>
            <a:ext cx="8229600" cy="78581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Times New Roman" pitchFamily="18" charset="0"/>
              </a:rPr>
              <a:t>Introduction</a:t>
            </a:r>
            <a:endParaRPr lang="en-IN" sz="3600" b="1" dirty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77900" y="1607331"/>
            <a:ext cx="10007600" cy="3643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cs typeface="Times New Roman" pitchFamily="18" charset="0"/>
              </a:rPr>
              <a:t>Existing System And Limitation:</a:t>
            </a:r>
          </a:p>
          <a:p>
            <a:pPr marL="457200" lvl="1" indent="0">
              <a:buNone/>
            </a:pPr>
            <a:r>
              <a:rPr lang="en-US" dirty="0">
                <a:cs typeface="Times New Roman" pitchFamily="18" charset="0"/>
              </a:rPr>
              <a:t>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cs typeface="Times New Roman" pitchFamily="18" charset="0"/>
              </a:rPr>
              <a:t>There Are Already So Many Weather Apps Available On Internet But They’re Just Handful Of Those Which Uses Primitive Language Like C. And Here Lies System Limitations.  </a:t>
            </a:r>
          </a:p>
          <a:p>
            <a:pPr marL="457200" lvl="1" indent="0">
              <a:buNone/>
            </a:pPr>
            <a:endParaRPr lang="en-US" dirty="0">
              <a:cs typeface="Times New Roman" pitchFamily="18" charset="0"/>
            </a:endParaRPr>
          </a:p>
          <a:p>
            <a:pPr marL="457200" lvl="1" indent="0" algn="just">
              <a:buNone/>
            </a:pPr>
            <a:endParaRPr lang="en-US" dirty="0">
              <a:cs typeface="Times New Roman" pitchFamily="18" charset="0"/>
            </a:endParaRPr>
          </a:p>
        </p:txBody>
      </p:sp>
      <p:pic>
        <p:nvPicPr>
          <p:cNvPr id="4098" name="Picture 2" descr="F:\weather app\rain-umbrell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70" y="3190978"/>
            <a:ext cx="3731260" cy="3027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40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251" y="12581"/>
            <a:ext cx="10515600" cy="132556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System requirements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914400" lvl="2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1371600" lvl="2" indent="-457200">
              <a:buAutoNum type="arabicPeriod" startAt="4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Dept. of CSE,RNSIT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2019 - 20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E3B0-E7CB-4A4B-BFAB-903D23419947}" type="slidenum">
              <a:rPr lang="en-IN" smtClean="0"/>
              <a:pPr/>
              <a:t>5</a:t>
            </a:fld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2EEBEB-4201-4485-8B5B-1AA49AB783BA}"/>
                  </a:ext>
                </a:extLst>
              </p14:cNvPr>
              <p14:cNvContentPartPr/>
              <p14:nvPr/>
            </p14:nvContentPartPr>
            <p14:xfrm>
              <a:off x="13211480" y="3468200"/>
              <a:ext cx="6840" cy="6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2EEBEB-4201-4485-8B5B-1AA49AB783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02480" y="3459200"/>
                <a:ext cx="24480" cy="244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001A4ED-99F6-45B5-A554-D824437B555F}"/>
              </a:ext>
            </a:extLst>
          </p:cNvPr>
          <p:cNvSpPr txBox="1"/>
          <p:nvPr/>
        </p:nvSpPr>
        <p:spPr>
          <a:xfrm>
            <a:off x="978113" y="1208056"/>
            <a:ext cx="103108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Min Requirements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Network Interface Card (Active Internet)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32 Kilobytes Physical Memory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Single Core Single Thread CPU @ 100Mhz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HID Input Device ( preferred keyboard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HID Output Device ( preferred monitor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Supporting Operative System(Windows, </a:t>
            </a:r>
            <a:r>
              <a:rPr lang="en-IN" sz="2000" dirty="0" err="1">
                <a:solidFill>
                  <a:schemeClr val="bg1">
                    <a:lumMod val="85000"/>
                  </a:schemeClr>
                </a:solidFill>
              </a:rPr>
              <a:t>MacOs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</a:rPr>
              <a:t>, Linux etc)</a:t>
            </a:r>
          </a:p>
        </p:txBody>
      </p:sp>
    </p:spTree>
    <p:extLst>
      <p:ext uri="{BB962C8B-B14F-4D97-AF65-F5344CB8AC3E}">
        <p14:creationId xmlns:p14="http://schemas.microsoft.com/office/powerpoint/2010/main" val="376091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3467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Dept. of CSE,RNSIT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2019 - 20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D76E3B0-E7CB-4A4B-BFAB-903D23419947}" type="slidenum">
              <a:rPr lang="en-IN" smtClean="0"/>
              <a:pPr>
                <a:spcAft>
                  <a:spcPts val="600"/>
                </a:spcAft>
              </a:pPr>
              <a:t>6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415925"/>
            <a:ext cx="10764762" cy="1135737"/>
          </a:xfrm>
        </p:spPr>
        <p:txBody>
          <a:bodyPr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System Architecture and Block Diagram</a:t>
            </a:r>
            <a:endParaRPr lang="en-US" sz="3600" b="1" dirty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19975" y="1944915"/>
            <a:ext cx="1927111" cy="1219198"/>
          </a:xfrm>
          <a:prstGeom prst="rect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Parsing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297715" y="3643086"/>
            <a:ext cx="1799771" cy="82731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Weather App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20686" y="1944915"/>
            <a:ext cx="1872342" cy="1219200"/>
          </a:xfrm>
          <a:prstGeom prst="rect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Socket Library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20686" y="4905829"/>
            <a:ext cx="1872342" cy="1084419"/>
          </a:xfrm>
          <a:prstGeom prst="rect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Geocoding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19974" y="4905829"/>
            <a:ext cx="1927112" cy="1084419"/>
          </a:xfrm>
          <a:prstGeom prst="rect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IP Geolocation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2387A-60AE-4EF6-B386-F9A2D802CDBA}"/>
              </a:ext>
            </a:extLst>
          </p:cNvPr>
          <p:cNvSpPr txBox="1"/>
          <p:nvPr/>
        </p:nvSpPr>
        <p:spPr>
          <a:xfrm>
            <a:off x="1143000" y="1311170"/>
            <a:ext cx="328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Context 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1626F8A-AF03-4B5B-B490-EEC2AD209B2B}"/>
              </a:ext>
            </a:extLst>
          </p:cNvPr>
          <p:cNvCxnSpPr>
            <a:cxnSpLocks/>
          </p:cNvCxnSpPr>
          <p:nvPr/>
        </p:nvCxnSpPr>
        <p:spPr>
          <a:xfrm flipH="1" flipV="1">
            <a:off x="4314571" y="3164113"/>
            <a:ext cx="810692" cy="485903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5CA0F5-9145-4F9B-864B-E71A0630671D}"/>
              </a:ext>
            </a:extLst>
          </p:cNvPr>
          <p:cNvCxnSpPr>
            <a:cxnSpLocks/>
          </p:cNvCxnSpPr>
          <p:nvPr/>
        </p:nvCxnSpPr>
        <p:spPr>
          <a:xfrm flipH="1">
            <a:off x="4314571" y="4508680"/>
            <a:ext cx="917429" cy="397149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8555D0-1933-48D4-80EE-F35181B9AC64}"/>
              </a:ext>
            </a:extLst>
          </p:cNvPr>
          <p:cNvCxnSpPr>
            <a:cxnSpLocks/>
          </p:cNvCxnSpPr>
          <p:nvPr/>
        </p:nvCxnSpPr>
        <p:spPr>
          <a:xfrm>
            <a:off x="7289400" y="4470580"/>
            <a:ext cx="864000" cy="435249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9FB7DE-9940-4EE2-8B8D-4AE7A28AB287}"/>
              </a:ext>
            </a:extLst>
          </p:cNvPr>
          <p:cNvCxnSpPr>
            <a:cxnSpLocks/>
          </p:cNvCxnSpPr>
          <p:nvPr/>
        </p:nvCxnSpPr>
        <p:spPr>
          <a:xfrm flipV="1">
            <a:off x="7289400" y="3164113"/>
            <a:ext cx="864000" cy="478973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56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2C4A9-7B5F-413C-B846-AE3CC0D96A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Dept. of CSE,RNSIT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8CA07-94BE-4CAB-BA69-D12C6D34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2018 - 19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10E7D-E9DF-48FD-9425-B46110480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442D41-FF4A-46A6-A5B6-D9D1BC6ADE1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7B0342-3027-41FE-AE31-577D1D4E1816}"/>
              </a:ext>
            </a:extLst>
          </p:cNvPr>
          <p:cNvSpPr txBox="1"/>
          <p:nvPr/>
        </p:nvSpPr>
        <p:spPr>
          <a:xfrm>
            <a:off x="1426972" y="495300"/>
            <a:ext cx="424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Use Case Diagram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FAD99D-7A50-4AE6-AC94-C71E1BAE6C0E}"/>
              </a:ext>
            </a:extLst>
          </p:cNvPr>
          <p:cNvSpPr/>
          <p:nvPr/>
        </p:nvSpPr>
        <p:spPr>
          <a:xfrm>
            <a:off x="4279900" y="3061687"/>
            <a:ext cx="2984500" cy="127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C2A180-3AC5-462E-A776-82C66646E9C7}"/>
              </a:ext>
            </a:extLst>
          </p:cNvPr>
          <p:cNvSpPr/>
          <p:nvPr/>
        </p:nvSpPr>
        <p:spPr>
          <a:xfrm>
            <a:off x="6661150" y="5161315"/>
            <a:ext cx="2984500" cy="127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4A639C-3BBD-4427-AF10-D34F6EEEE9BA}"/>
              </a:ext>
            </a:extLst>
          </p:cNvPr>
          <p:cNvSpPr/>
          <p:nvPr/>
        </p:nvSpPr>
        <p:spPr>
          <a:xfrm>
            <a:off x="8369300" y="3918077"/>
            <a:ext cx="2984500" cy="127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3F8170-D3D1-4F5F-AF93-8AD1957B1AE8}"/>
              </a:ext>
            </a:extLst>
          </p:cNvPr>
          <p:cNvSpPr/>
          <p:nvPr/>
        </p:nvSpPr>
        <p:spPr>
          <a:xfrm>
            <a:off x="8382000" y="2245286"/>
            <a:ext cx="2984500" cy="127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D074D5-DAD5-4B39-9CD8-7268F2F18DDE}"/>
              </a:ext>
            </a:extLst>
          </p:cNvPr>
          <p:cNvSpPr/>
          <p:nvPr/>
        </p:nvSpPr>
        <p:spPr>
          <a:xfrm>
            <a:off x="6523230" y="962060"/>
            <a:ext cx="2984500" cy="127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203D7-1E36-4AFC-834F-57A605318C81}"/>
              </a:ext>
            </a:extLst>
          </p:cNvPr>
          <p:cNvSpPr txBox="1"/>
          <p:nvPr/>
        </p:nvSpPr>
        <p:spPr>
          <a:xfrm>
            <a:off x="4848225" y="3495825"/>
            <a:ext cx="1847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Weather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4DB49-757D-40AF-9663-03032F686074}"/>
              </a:ext>
            </a:extLst>
          </p:cNvPr>
          <p:cNvSpPr txBox="1"/>
          <p:nvPr/>
        </p:nvSpPr>
        <p:spPr>
          <a:xfrm>
            <a:off x="7048500" y="1228599"/>
            <a:ext cx="203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Weather at Home 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66BFEE-9563-404D-86FC-9D190001ABA7}"/>
              </a:ext>
            </a:extLst>
          </p:cNvPr>
          <p:cNvSpPr txBox="1"/>
          <p:nvPr/>
        </p:nvSpPr>
        <p:spPr>
          <a:xfrm>
            <a:off x="8769350" y="2526343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Weather at User entered location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FDD24A-E039-46BF-87AB-99BAFE8608BD}"/>
              </a:ext>
            </a:extLst>
          </p:cNvPr>
          <p:cNvSpPr txBox="1"/>
          <p:nvPr/>
        </p:nvSpPr>
        <p:spPr>
          <a:xfrm>
            <a:off x="8769350" y="4199134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Save and Edit favourite Locations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92799C-5AE6-4B6B-9027-71C81588E404}"/>
              </a:ext>
            </a:extLst>
          </p:cNvPr>
          <p:cNvSpPr txBox="1"/>
          <p:nvPr/>
        </p:nvSpPr>
        <p:spPr>
          <a:xfrm>
            <a:off x="7086600" y="5455753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Weather Forecast </a:t>
            </a:r>
            <a:r>
              <a:rPr lang="en-IN" sz="2000" b="1" dirty="0" err="1">
                <a:solidFill>
                  <a:schemeClr val="bg1"/>
                </a:solidFill>
              </a:rPr>
              <a:t>upto</a:t>
            </a:r>
            <a:r>
              <a:rPr lang="en-IN" sz="2000" b="1" dirty="0">
                <a:solidFill>
                  <a:schemeClr val="bg1"/>
                </a:solidFill>
              </a:rPr>
              <a:t> 5 Days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D59AB1-205C-444A-A71D-A1FA484926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0" y="1790782"/>
            <a:ext cx="3797495" cy="381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CDC227-7ED1-4B90-B4F6-5D0FE89C7FD2}"/>
              </a:ext>
            </a:extLst>
          </p:cNvPr>
          <p:cNvCxnSpPr>
            <a:endCxn id="24" idx="3"/>
          </p:cNvCxnSpPr>
          <p:nvPr/>
        </p:nvCxnSpPr>
        <p:spPr>
          <a:xfrm>
            <a:off x="3263899" y="3695880"/>
            <a:ext cx="864000" cy="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6582D1-3021-4C62-B1D9-361CBB3A5D73}"/>
              </a:ext>
            </a:extLst>
          </p:cNvPr>
          <p:cNvCxnSpPr>
            <a:cxnSpLocks/>
          </p:cNvCxnSpPr>
          <p:nvPr/>
        </p:nvCxnSpPr>
        <p:spPr>
          <a:xfrm flipV="1">
            <a:off x="6337300" y="2214854"/>
            <a:ext cx="647700" cy="82962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2D9379-3FBF-4021-A9C2-DB785057FBA3}"/>
              </a:ext>
            </a:extLst>
          </p:cNvPr>
          <p:cNvCxnSpPr/>
          <p:nvPr/>
        </p:nvCxnSpPr>
        <p:spPr>
          <a:xfrm flipV="1">
            <a:off x="7356475" y="3151602"/>
            <a:ext cx="914400" cy="36731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F661C6-C562-411B-BCCF-4D5BE70E17E7}"/>
              </a:ext>
            </a:extLst>
          </p:cNvPr>
          <p:cNvCxnSpPr>
            <a:cxnSpLocks/>
          </p:cNvCxnSpPr>
          <p:nvPr/>
        </p:nvCxnSpPr>
        <p:spPr>
          <a:xfrm>
            <a:off x="7289800" y="3940249"/>
            <a:ext cx="981075" cy="39143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81DE1E-CE8F-4A1A-84E4-79832B5C74BE}"/>
              </a:ext>
            </a:extLst>
          </p:cNvPr>
          <p:cNvCxnSpPr>
            <a:cxnSpLocks/>
          </p:cNvCxnSpPr>
          <p:nvPr/>
        </p:nvCxnSpPr>
        <p:spPr>
          <a:xfrm>
            <a:off x="6369050" y="4355378"/>
            <a:ext cx="920750" cy="80593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59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871251" y="12581"/>
            <a:ext cx="10515600" cy="80885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Flow Chart </a:t>
            </a:r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BE4B02C-F8BB-4A39-A18B-CE18B293E3F4}"/>
              </a:ext>
            </a:extLst>
          </p:cNvPr>
          <p:cNvGrpSpPr>
            <a:grpSpLocks noChangeAspect="1"/>
          </p:cNvGrpSpPr>
          <p:nvPr/>
        </p:nvGrpSpPr>
        <p:grpSpPr>
          <a:xfrm>
            <a:off x="1623384" y="738916"/>
            <a:ext cx="9350276" cy="5623784"/>
            <a:chOff x="254524" y="64373"/>
            <a:chExt cx="10939874" cy="6579858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9D58BC3-A5AC-412C-89C2-28886E83B1EE}"/>
                </a:ext>
              </a:extLst>
            </p:cNvPr>
            <p:cNvSpPr/>
            <p:nvPr/>
          </p:nvSpPr>
          <p:spPr>
            <a:xfrm>
              <a:off x="6779442" y="1164275"/>
              <a:ext cx="641024" cy="5750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5601358-F61B-4877-BFA4-32FBB723D37E}"/>
                </a:ext>
              </a:extLst>
            </p:cNvPr>
            <p:cNvSpPr/>
            <p:nvPr/>
          </p:nvSpPr>
          <p:spPr>
            <a:xfrm>
              <a:off x="6908344" y="1277228"/>
              <a:ext cx="383220" cy="349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6F0892-4749-400F-BA90-94280F978F11}"/>
                </a:ext>
              </a:extLst>
            </p:cNvPr>
            <p:cNvSpPr/>
            <p:nvPr/>
          </p:nvSpPr>
          <p:spPr>
            <a:xfrm>
              <a:off x="1476469" y="64475"/>
              <a:ext cx="422669" cy="41781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02" name="Diamond 101">
              <a:extLst>
                <a:ext uri="{FF2B5EF4-FFF2-40B4-BE49-F238E27FC236}">
                  <a16:creationId xmlns:a16="http://schemas.microsoft.com/office/drawing/2014/main" id="{E915D7EF-61C0-42E7-B719-853DB5F9DFE9}"/>
                </a:ext>
              </a:extLst>
            </p:cNvPr>
            <p:cNvSpPr/>
            <p:nvPr/>
          </p:nvSpPr>
          <p:spPr>
            <a:xfrm>
              <a:off x="848820" y="942681"/>
              <a:ext cx="1677971" cy="1291472"/>
            </a:xfrm>
            <a:prstGeom prst="diamond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03" name="Diamond 102">
              <a:extLst>
                <a:ext uri="{FF2B5EF4-FFF2-40B4-BE49-F238E27FC236}">
                  <a16:creationId xmlns:a16="http://schemas.microsoft.com/office/drawing/2014/main" id="{479FBE63-BF07-4AD7-8367-7FED3C448FC4}"/>
                </a:ext>
              </a:extLst>
            </p:cNvPr>
            <p:cNvSpPr/>
            <p:nvPr/>
          </p:nvSpPr>
          <p:spPr>
            <a:xfrm>
              <a:off x="848820" y="2516952"/>
              <a:ext cx="1677971" cy="1291472"/>
            </a:xfrm>
            <a:prstGeom prst="diamond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>
                  <a:solidFill>
                    <a:schemeClr val="bg1"/>
                  </a:solidFill>
                </a:rPr>
                <a:t>Check File</a:t>
              </a:r>
              <a:endParaRPr lang="en-IN" sz="1700" b="1" dirty="0">
                <a:solidFill>
                  <a:schemeClr val="bg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3F4BCC8-955C-4016-B0AD-A61D96337A75}"/>
                </a:ext>
              </a:extLst>
            </p:cNvPr>
            <p:cNvSpPr/>
            <p:nvPr/>
          </p:nvSpPr>
          <p:spPr>
            <a:xfrm>
              <a:off x="3457312" y="942681"/>
              <a:ext cx="2099035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5600" indent="-177800">
                <a:tabLst>
                  <a:tab pos="1524000" algn="l"/>
                </a:tabLst>
              </a:pPr>
              <a:r>
                <a:rPr lang="en-US" b="1" dirty="0">
                  <a:solidFill>
                    <a:schemeClr val="bg1"/>
                  </a:solidFill>
                </a:rPr>
                <a:t>Menu :</a:t>
              </a:r>
            </a:p>
            <a:p>
              <a:pPr marL="355600" indent="-177800">
                <a:buFont typeface="Wingdings" panose="05000000000000000000" pitchFamily="2" charset="2"/>
                <a:buChar char="§"/>
                <a:tabLst>
                  <a:tab pos="1524000" algn="l"/>
                </a:tabLst>
              </a:pPr>
              <a:r>
                <a:rPr lang="en-US" b="1" dirty="0">
                  <a:solidFill>
                    <a:schemeClr val="bg1"/>
                  </a:solidFill>
                </a:rPr>
                <a:t>   Retry</a:t>
              </a:r>
            </a:p>
            <a:p>
              <a:pPr marL="355600" indent="-177800">
                <a:buFont typeface="Wingdings" panose="05000000000000000000" pitchFamily="2" charset="2"/>
                <a:buChar char="§"/>
                <a:tabLst>
                  <a:tab pos="1524000" algn="l"/>
                </a:tabLst>
              </a:pPr>
              <a:r>
                <a:rPr lang="en-US" b="1" dirty="0">
                  <a:solidFill>
                    <a:schemeClr val="bg1"/>
                  </a:solidFill>
                </a:rPr>
                <a:t>   Exit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F9215AF-CBC2-4A21-AC8D-4AA796EFF64E}"/>
                </a:ext>
              </a:extLst>
            </p:cNvPr>
            <p:cNvSpPr/>
            <p:nvPr/>
          </p:nvSpPr>
          <p:spPr>
            <a:xfrm>
              <a:off x="6260969" y="2630074"/>
              <a:ext cx="2099035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bg1"/>
                  </a:solidFill>
                </a:rPr>
                <a:t>Menu :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Ask Location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Exit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DABD857-3CB0-4375-996C-262C511C083E}"/>
                </a:ext>
              </a:extLst>
            </p:cNvPr>
            <p:cNvSpPr/>
            <p:nvPr/>
          </p:nvSpPr>
          <p:spPr>
            <a:xfrm>
              <a:off x="9055882" y="2615278"/>
              <a:ext cx="2099035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Ask Location address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33C92A3-FB8A-4856-AEA9-30AF712F3326}"/>
                </a:ext>
              </a:extLst>
            </p:cNvPr>
            <p:cNvSpPr/>
            <p:nvPr/>
          </p:nvSpPr>
          <p:spPr>
            <a:xfrm>
              <a:off x="3457313" y="2630074"/>
              <a:ext cx="2099035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New User :</a:t>
              </a:r>
            </a:p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Get Location by IP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3167A66-55C5-4AF5-968F-7190E678B73A}"/>
                </a:ext>
              </a:extLst>
            </p:cNvPr>
            <p:cNvSpPr/>
            <p:nvPr/>
          </p:nvSpPr>
          <p:spPr>
            <a:xfrm>
              <a:off x="9095363" y="4002855"/>
              <a:ext cx="2099035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Get </a:t>
              </a:r>
              <a:r>
                <a:rPr lang="en-US" b="1" dirty="0" err="1">
                  <a:solidFill>
                    <a:schemeClr val="bg1"/>
                  </a:solidFill>
                </a:rPr>
                <a:t>Coords</a:t>
              </a:r>
              <a:r>
                <a:rPr lang="en-US" b="1" dirty="0">
                  <a:solidFill>
                    <a:schemeClr val="bg1"/>
                  </a:solidFill>
                </a:rPr>
                <a:t> with GEOCODING API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93944FF-2A6F-4E13-8A2D-73E78D007442}"/>
                </a:ext>
              </a:extLst>
            </p:cNvPr>
            <p:cNvSpPr/>
            <p:nvPr/>
          </p:nvSpPr>
          <p:spPr>
            <a:xfrm>
              <a:off x="9095363" y="5375635"/>
              <a:ext cx="2099035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Add to file as Home Location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15CC53A-E44D-47B1-9C33-016C27F89E71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1687803" y="534133"/>
              <a:ext cx="2" cy="40854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4453E3C-8516-488F-83E8-521157E87B36}"/>
                </a:ext>
              </a:extLst>
            </p:cNvPr>
            <p:cNvCxnSpPr/>
            <p:nvPr/>
          </p:nvCxnSpPr>
          <p:spPr>
            <a:xfrm>
              <a:off x="2526790" y="1585275"/>
              <a:ext cx="936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46C5F71-A880-4293-8442-C9DD7AC01BE4}"/>
                </a:ext>
              </a:extLst>
            </p:cNvPr>
            <p:cNvCxnSpPr>
              <a:cxnSpLocks/>
            </p:cNvCxnSpPr>
            <p:nvPr/>
          </p:nvCxnSpPr>
          <p:spPr>
            <a:xfrm>
              <a:off x="4514066" y="4544404"/>
              <a:ext cx="0" cy="52367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497FC2D-8916-4C08-905B-1E6815282AF2}"/>
                </a:ext>
              </a:extLst>
            </p:cNvPr>
            <p:cNvCxnSpPr>
              <a:cxnSpLocks/>
              <a:endCxn id="99" idx="2"/>
            </p:cNvCxnSpPr>
            <p:nvPr/>
          </p:nvCxnSpPr>
          <p:spPr>
            <a:xfrm flipV="1">
              <a:off x="5544938" y="1451793"/>
              <a:ext cx="1234504" cy="936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AFB7AC3-F3D2-4F02-857F-1245B8061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524" y="2331212"/>
              <a:ext cx="1433279" cy="295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FCA65C80-2379-497D-B936-EA51FEA1D082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1687803" y="2234153"/>
              <a:ext cx="3" cy="28279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7AFD429-BEE0-49C7-A720-AF7D6E6CDAC7}"/>
                </a:ext>
              </a:extLst>
            </p:cNvPr>
            <p:cNvCxnSpPr>
              <a:cxnSpLocks/>
              <a:endCxn id="108" idx="0"/>
            </p:cNvCxnSpPr>
            <p:nvPr/>
          </p:nvCxnSpPr>
          <p:spPr>
            <a:xfrm>
              <a:off x="10144880" y="3695303"/>
              <a:ext cx="1" cy="30755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BF8EAAA4-1967-417A-90C5-768CE2929907}"/>
                </a:ext>
              </a:extLst>
            </p:cNvPr>
            <p:cNvCxnSpPr>
              <a:cxnSpLocks/>
            </p:cNvCxnSpPr>
            <p:nvPr/>
          </p:nvCxnSpPr>
          <p:spPr>
            <a:xfrm>
              <a:off x="8351261" y="3162688"/>
              <a:ext cx="71336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F816645-25C6-4365-A805-24F8AF44CBC9}"/>
                </a:ext>
              </a:extLst>
            </p:cNvPr>
            <p:cNvCxnSpPr/>
            <p:nvPr/>
          </p:nvCxnSpPr>
          <p:spPr>
            <a:xfrm>
              <a:off x="2505190" y="3170544"/>
              <a:ext cx="936000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FDAB65B2-6181-441C-9EDA-E6743FBB7989}"/>
                </a:ext>
              </a:extLst>
            </p:cNvPr>
            <p:cNvCxnSpPr>
              <a:cxnSpLocks/>
            </p:cNvCxnSpPr>
            <p:nvPr/>
          </p:nvCxnSpPr>
          <p:spPr>
            <a:xfrm>
              <a:off x="5532236" y="3162687"/>
              <a:ext cx="713364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3FEA21AF-DB76-484C-A629-C7A4460CFFA5}"/>
                </a:ext>
              </a:extLst>
            </p:cNvPr>
            <p:cNvCxnSpPr>
              <a:cxnSpLocks/>
            </p:cNvCxnSpPr>
            <p:nvPr/>
          </p:nvCxnSpPr>
          <p:spPr>
            <a:xfrm>
              <a:off x="10144879" y="5068083"/>
              <a:ext cx="1" cy="30755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784083C-A06B-4DC8-A2D8-32A58EAD66E9}"/>
                </a:ext>
              </a:extLst>
            </p:cNvPr>
            <p:cNvCxnSpPr>
              <a:cxnSpLocks/>
              <a:stCxn id="109" idx="1"/>
            </p:cNvCxnSpPr>
            <p:nvPr/>
          </p:nvCxnSpPr>
          <p:spPr>
            <a:xfrm flipH="1">
              <a:off x="254524" y="5908250"/>
              <a:ext cx="8840839" cy="46936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5158A6F-D564-4256-A49B-6E0B1029584C}"/>
                </a:ext>
              </a:extLst>
            </p:cNvPr>
            <p:cNvCxnSpPr>
              <a:cxnSpLocks/>
            </p:cNvCxnSpPr>
            <p:nvPr/>
          </p:nvCxnSpPr>
          <p:spPr>
            <a:xfrm>
              <a:off x="254524" y="2375552"/>
              <a:ext cx="0" cy="359002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7CADDF3-1D6B-449E-BC9B-75692EF58057}"/>
                </a:ext>
              </a:extLst>
            </p:cNvPr>
            <p:cNvCxnSpPr>
              <a:cxnSpLocks/>
              <a:stCxn id="104" idx="0"/>
            </p:cNvCxnSpPr>
            <p:nvPr/>
          </p:nvCxnSpPr>
          <p:spPr>
            <a:xfrm flipV="1">
              <a:off x="4506830" y="615891"/>
              <a:ext cx="0" cy="32679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4E283E0-9732-43B7-9A86-E5858E63B3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803" y="590704"/>
              <a:ext cx="2819026" cy="2518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292F410-2F7C-491A-8014-B054834A7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11" y="5159055"/>
              <a:ext cx="2007910" cy="0"/>
            </a:xfrm>
            <a:prstGeom prst="line">
              <a:avLst/>
            </a:prstGeom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0B0279A-06B1-48EB-AF1B-E550C9B2B6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3022" y="3845158"/>
              <a:ext cx="0" cy="690311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C5E8C48-601D-4CFC-A83B-AECDBC261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2" y="4544404"/>
              <a:ext cx="2823807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58B3C3C-E7FA-44CB-B169-B2D556AB2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9645" y="4518871"/>
              <a:ext cx="2200821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3AFFA94-978E-469D-A5E6-CD2D98FEA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234" y="3695303"/>
              <a:ext cx="12232" cy="803432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4B4CC8AE-24A1-49D9-8B17-26FE09759D5D}"/>
                </a:ext>
              </a:extLst>
            </p:cNvPr>
            <p:cNvCxnSpPr>
              <a:cxnSpLocks/>
            </p:cNvCxnSpPr>
            <p:nvPr/>
          </p:nvCxnSpPr>
          <p:spPr>
            <a:xfrm>
              <a:off x="5219645" y="4518871"/>
              <a:ext cx="0" cy="52367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A261740-6EA2-4B75-B120-A81E843CB22B}"/>
                </a:ext>
              </a:extLst>
            </p:cNvPr>
            <p:cNvSpPr txBox="1"/>
            <p:nvPr/>
          </p:nvSpPr>
          <p:spPr>
            <a:xfrm>
              <a:off x="1957097" y="64373"/>
              <a:ext cx="1037693" cy="43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Start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A8695DA-3B6B-4460-A14F-F4CB13B27D47}"/>
                </a:ext>
              </a:extLst>
            </p:cNvPr>
            <p:cNvSpPr txBox="1"/>
            <p:nvPr/>
          </p:nvSpPr>
          <p:spPr>
            <a:xfrm>
              <a:off x="7483689" y="1225725"/>
              <a:ext cx="1037693" cy="43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End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0C61486-6AF6-46ED-8A67-9B9FAFAB06DD}"/>
                </a:ext>
              </a:extLst>
            </p:cNvPr>
            <p:cNvSpPr txBox="1"/>
            <p:nvPr/>
          </p:nvSpPr>
          <p:spPr>
            <a:xfrm>
              <a:off x="3728229" y="222755"/>
              <a:ext cx="1037693" cy="43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Retry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82DC004-7514-48CA-9B8E-4CC4559BAC8E}"/>
                </a:ext>
              </a:extLst>
            </p:cNvPr>
            <p:cNvSpPr txBox="1"/>
            <p:nvPr/>
          </p:nvSpPr>
          <p:spPr>
            <a:xfrm>
              <a:off x="2649959" y="2804951"/>
              <a:ext cx="1037693" cy="43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64EB592-A6F8-4DD0-97D1-BD598DB179CC}"/>
                </a:ext>
              </a:extLst>
            </p:cNvPr>
            <p:cNvSpPr txBox="1"/>
            <p:nvPr/>
          </p:nvSpPr>
          <p:spPr>
            <a:xfrm>
              <a:off x="1848206" y="2143153"/>
              <a:ext cx="1037693" cy="43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YES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179D274-A377-4328-8319-85A5232B1A4F}"/>
                </a:ext>
              </a:extLst>
            </p:cNvPr>
            <p:cNvSpPr txBox="1"/>
            <p:nvPr/>
          </p:nvSpPr>
          <p:spPr>
            <a:xfrm>
              <a:off x="2516120" y="4127464"/>
              <a:ext cx="1670273" cy="43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Main Menu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1478D44-7A10-472A-AD8C-8489D491C095}"/>
                </a:ext>
              </a:extLst>
            </p:cNvPr>
            <p:cNvSpPr txBox="1"/>
            <p:nvPr/>
          </p:nvSpPr>
          <p:spPr>
            <a:xfrm>
              <a:off x="8189097" y="2626505"/>
              <a:ext cx="1037692" cy="540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New Location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F8BCBDA-3753-4663-A018-A484B8EEE984}"/>
                </a:ext>
              </a:extLst>
            </p:cNvPr>
            <p:cNvSpPr txBox="1"/>
            <p:nvPr/>
          </p:nvSpPr>
          <p:spPr>
            <a:xfrm>
              <a:off x="2631501" y="1143780"/>
              <a:ext cx="1037693" cy="43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C801238-22DA-4D5D-A590-D3F3B8F35CA2}"/>
                </a:ext>
              </a:extLst>
            </p:cNvPr>
            <p:cNvSpPr txBox="1"/>
            <p:nvPr/>
          </p:nvSpPr>
          <p:spPr>
            <a:xfrm>
              <a:off x="5392844" y="4146198"/>
              <a:ext cx="1577761" cy="432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Main Menu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251FE66E-B3BD-4760-876B-29C27A7948ED}"/>
                </a:ext>
              </a:extLst>
            </p:cNvPr>
            <p:cNvCxnSpPr>
              <a:cxnSpLocks/>
            </p:cNvCxnSpPr>
            <p:nvPr/>
          </p:nvCxnSpPr>
          <p:spPr>
            <a:xfrm>
              <a:off x="4982066" y="5220803"/>
              <a:ext cx="0" cy="142342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176563F9-7807-45B7-9FCD-4D1CD52633B5}"/>
              </a:ext>
            </a:extLst>
          </p:cNvPr>
          <p:cNvSpPr txBox="1"/>
          <p:nvPr/>
        </p:nvSpPr>
        <p:spPr>
          <a:xfrm>
            <a:off x="2024657" y="1827901"/>
            <a:ext cx="171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Check Internet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226301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871251" y="12581"/>
            <a:ext cx="10515600" cy="808851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Flow Chart </a:t>
            </a:r>
            <a:br>
              <a:rPr lang="en-US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7AB2260-E018-4B74-B235-2E60BFB79E73}"/>
              </a:ext>
            </a:extLst>
          </p:cNvPr>
          <p:cNvGrpSpPr>
            <a:grpSpLocks noChangeAspect="1"/>
          </p:cNvGrpSpPr>
          <p:nvPr/>
        </p:nvGrpSpPr>
        <p:grpSpPr>
          <a:xfrm>
            <a:off x="1935986" y="821432"/>
            <a:ext cx="8414654" cy="5414268"/>
            <a:chOff x="552026" y="130329"/>
            <a:chExt cx="10170208" cy="6543849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17696F3-F3DE-44B2-A176-4037C5B82914}"/>
                </a:ext>
              </a:extLst>
            </p:cNvPr>
            <p:cNvCxnSpPr>
              <a:cxnSpLocks/>
            </p:cNvCxnSpPr>
            <p:nvPr/>
          </p:nvCxnSpPr>
          <p:spPr>
            <a:xfrm>
              <a:off x="5632516" y="130329"/>
              <a:ext cx="0" cy="67094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B9DA769-F0FA-426F-BF70-853195FE38AF}"/>
                </a:ext>
              </a:extLst>
            </p:cNvPr>
            <p:cNvSpPr/>
            <p:nvPr/>
          </p:nvSpPr>
          <p:spPr>
            <a:xfrm>
              <a:off x="8605160" y="4227787"/>
              <a:ext cx="2099035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b="1" dirty="0">
                  <a:solidFill>
                    <a:schemeClr val="bg1"/>
                  </a:solidFill>
                </a:rPr>
                <a:t>Show 5 days forecast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b="1" dirty="0">
                  <a:solidFill>
                    <a:schemeClr val="bg1"/>
                  </a:solidFill>
                </a:rPr>
                <a:t>Go back</a:t>
              </a:r>
              <a:endParaRPr lang="en-IN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EDF291-B497-4913-A5B6-46912384C425}"/>
                </a:ext>
              </a:extLst>
            </p:cNvPr>
            <p:cNvSpPr/>
            <p:nvPr/>
          </p:nvSpPr>
          <p:spPr>
            <a:xfrm>
              <a:off x="4016604" y="801278"/>
              <a:ext cx="3231823" cy="19796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b="1" dirty="0">
                  <a:solidFill>
                    <a:schemeClr val="bg1"/>
                  </a:solidFill>
                </a:rPr>
                <a:t>Main menu: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N" b="1" dirty="0">
                  <a:solidFill>
                    <a:schemeClr val="bg1"/>
                  </a:solidFill>
                </a:rPr>
                <a:t>Show current weather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N" b="1" dirty="0">
                  <a:solidFill>
                    <a:schemeClr val="bg1"/>
                  </a:solidFill>
                </a:rPr>
                <a:t>Show by address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N" b="1" dirty="0">
                  <a:solidFill>
                    <a:schemeClr val="bg1"/>
                  </a:solidFill>
                </a:rPr>
                <a:t>Edit saved locations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IN" b="1" dirty="0">
                  <a:solidFill>
                    <a:schemeClr val="bg1"/>
                  </a:solidFill>
                </a:rPr>
                <a:t>Exit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8F830B-045A-4523-B96D-11BA73D23A15}"/>
                </a:ext>
              </a:extLst>
            </p:cNvPr>
            <p:cNvSpPr/>
            <p:nvPr/>
          </p:nvSpPr>
          <p:spPr>
            <a:xfrm>
              <a:off x="3895265" y="3087280"/>
              <a:ext cx="1615912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Ask location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Use geocoding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Store </a:t>
              </a:r>
              <a:r>
                <a:rPr lang="en-US" sz="1400" b="1" dirty="0" err="1">
                  <a:solidFill>
                    <a:schemeClr val="bg1"/>
                  </a:solidFill>
                </a:rPr>
                <a:t>coords</a:t>
              </a:r>
              <a:endParaRPr lang="en-IN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74D8EED-ABEC-4E8E-A6BC-F002F6DAB9BD}"/>
                </a:ext>
              </a:extLst>
            </p:cNvPr>
            <p:cNvSpPr/>
            <p:nvPr/>
          </p:nvSpPr>
          <p:spPr>
            <a:xfrm>
              <a:off x="2030691" y="5118755"/>
              <a:ext cx="2099035" cy="1555423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Ask location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Get weather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Go back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79D11B1-71B2-445C-9506-AF2DE8C98382}"/>
                </a:ext>
              </a:extLst>
            </p:cNvPr>
            <p:cNvSpPr/>
            <p:nvPr/>
          </p:nvSpPr>
          <p:spPr>
            <a:xfrm>
              <a:off x="8623199" y="1152623"/>
              <a:ext cx="2099035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Check saved location from files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5A4AAC4-9D1A-445A-BF85-6A536DFBF854}"/>
                </a:ext>
              </a:extLst>
            </p:cNvPr>
            <p:cNvSpPr/>
            <p:nvPr/>
          </p:nvSpPr>
          <p:spPr>
            <a:xfrm>
              <a:off x="8623199" y="2696094"/>
              <a:ext cx="2099035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Get info for saved location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3ECFF80-44BF-4798-8B81-7B6777AE42A1}"/>
                </a:ext>
              </a:extLst>
            </p:cNvPr>
            <p:cNvSpPr/>
            <p:nvPr/>
          </p:nvSpPr>
          <p:spPr>
            <a:xfrm>
              <a:off x="5828317" y="3087280"/>
              <a:ext cx="1496898" cy="1065229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Show fav.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Edit fav.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57E3AED-85F6-4DC2-9AC9-B814C13DD353}"/>
                </a:ext>
              </a:extLst>
            </p:cNvPr>
            <p:cNvCxnSpPr>
              <a:cxnSpLocks/>
            </p:cNvCxnSpPr>
            <p:nvPr/>
          </p:nvCxnSpPr>
          <p:spPr>
            <a:xfrm>
              <a:off x="715390" y="1566126"/>
              <a:ext cx="0" cy="4437471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3F5A113-862C-4520-80F2-E1F4BF30D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390" y="5980030"/>
              <a:ext cx="1315301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048734-8D15-47D4-B6B5-3D7EB1E51B20}"/>
                </a:ext>
              </a:extLst>
            </p:cNvPr>
            <p:cNvCxnSpPr>
              <a:cxnSpLocks/>
            </p:cNvCxnSpPr>
            <p:nvPr/>
          </p:nvCxnSpPr>
          <p:spPr>
            <a:xfrm>
              <a:off x="715390" y="1566126"/>
              <a:ext cx="3234441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97CF8DD-B2E6-41D1-B217-13622E91DA45}"/>
                </a:ext>
              </a:extLst>
            </p:cNvPr>
            <p:cNvCxnSpPr>
              <a:cxnSpLocks/>
            </p:cNvCxnSpPr>
            <p:nvPr/>
          </p:nvCxnSpPr>
          <p:spPr>
            <a:xfrm>
              <a:off x="4945930" y="4152509"/>
              <a:ext cx="0" cy="30637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88059B5-2A1C-4A71-AD7B-C0B3D13C81B9}"/>
                </a:ext>
              </a:extLst>
            </p:cNvPr>
            <p:cNvCxnSpPr>
              <a:cxnSpLocks/>
            </p:cNvCxnSpPr>
            <p:nvPr/>
          </p:nvCxnSpPr>
          <p:spPr>
            <a:xfrm>
              <a:off x="4802955" y="2780907"/>
              <a:ext cx="0" cy="33547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6B93503-6E40-4126-BB28-5EF5457A257D}"/>
                </a:ext>
              </a:extLst>
            </p:cNvPr>
            <p:cNvCxnSpPr>
              <a:cxnSpLocks/>
            </p:cNvCxnSpPr>
            <p:nvPr/>
          </p:nvCxnSpPr>
          <p:spPr>
            <a:xfrm>
              <a:off x="6545341" y="2780907"/>
              <a:ext cx="0" cy="33547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C8468F0-AE03-4025-BE37-89F540EF0FD3}"/>
                </a:ext>
              </a:extLst>
            </p:cNvPr>
            <p:cNvCxnSpPr>
              <a:cxnSpLocks/>
            </p:cNvCxnSpPr>
            <p:nvPr/>
          </p:nvCxnSpPr>
          <p:spPr>
            <a:xfrm>
              <a:off x="3543511" y="1690246"/>
              <a:ext cx="406319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0D916F0-E58D-4EF0-A53D-09017CCC2491}"/>
                </a:ext>
              </a:extLst>
            </p:cNvPr>
            <p:cNvCxnSpPr>
              <a:cxnSpLocks/>
            </p:cNvCxnSpPr>
            <p:nvPr/>
          </p:nvCxnSpPr>
          <p:spPr>
            <a:xfrm>
              <a:off x="3543510" y="1690246"/>
              <a:ext cx="29658" cy="3076927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5FF335C-9C1C-4533-8E53-251D50954909}"/>
                </a:ext>
              </a:extLst>
            </p:cNvPr>
            <p:cNvCxnSpPr>
              <a:cxnSpLocks/>
            </p:cNvCxnSpPr>
            <p:nvPr/>
          </p:nvCxnSpPr>
          <p:spPr>
            <a:xfrm>
              <a:off x="3543511" y="4767173"/>
              <a:ext cx="2178559" cy="1469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062648E-F5FF-458A-A442-5D540A7F8F97}"/>
                </a:ext>
              </a:extLst>
            </p:cNvPr>
            <p:cNvSpPr/>
            <p:nvPr/>
          </p:nvSpPr>
          <p:spPr>
            <a:xfrm>
              <a:off x="4582997" y="4458882"/>
              <a:ext cx="2099035" cy="506693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Save to file</a:t>
              </a:r>
              <a:endParaRPr lang="en-IN" b="1" dirty="0">
                <a:solidFill>
                  <a:schemeClr val="bg1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184192B-303C-40CF-9107-A67AF68BF86D}"/>
                </a:ext>
              </a:extLst>
            </p:cNvPr>
            <p:cNvCxnSpPr>
              <a:cxnSpLocks/>
            </p:cNvCxnSpPr>
            <p:nvPr/>
          </p:nvCxnSpPr>
          <p:spPr>
            <a:xfrm>
              <a:off x="6276681" y="4159581"/>
              <a:ext cx="0" cy="30637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D57439F-33C0-43BF-9AEA-DA94134646B5}"/>
                </a:ext>
              </a:extLst>
            </p:cNvPr>
            <p:cNvCxnSpPr>
              <a:cxnSpLocks/>
            </p:cNvCxnSpPr>
            <p:nvPr/>
          </p:nvCxnSpPr>
          <p:spPr>
            <a:xfrm>
              <a:off x="2497651" y="1930246"/>
              <a:ext cx="4897" cy="3167407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7F2E4E3-C6F7-47AD-8D2B-29DDDEEBCD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7651" y="1930246"/>
              <a:ext cx="1518953" cy="21102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4D3B1CE-C5CE-4863-B469-4B486B011FA6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248427" y="1685238"/>
              <a:ext cx="1374772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6AB5056-979C-4084-9574-A4C2B0367FFD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>
              <a:off x="9672716" y="2217852"/>
              <a:ext cx="1" cy="47824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879907D-521C-43DD-B878-F376188C4B1B}"/>
                </a:ext>
              </a:extLst>
            </p:cNvPr>
            <p:cNvCxnSpPr>
              <a:cxnSpLocks/>
              <a:stCxn id="53" idx="2"/>
              <a:endCxn id="48" idx="0"/>
            </p:cNvCxnSpPr>
            <p:nvPr/>
          </p:nvCxnSpPr>
          <p:spPr>
            <a:xfrm flipH="1">
              <a:off x="9654678" y="3761323"/>
              <a:ext cx="18039" cy="46646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605C52A-4D0D-489C-AC42-5B4133089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9344" y="4755982"/>
              <a:ext cx="5358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1F27D6C-9B89-4204-A6FF-81DC58F1F39B}"/>
                </a:ext>
              </a:extLst>
            </p:cNvPr>
            <p:cNvCxnSpPr>
              <a:cxnSpLocks/>
            </p:cNvCxnSpPr>
            <p:nvPr/>
          </p:nvCxnSpPr>
          <p:spPr>
            <a:xfrm>
              <a:off x="8069344" y="2206661"/>
              <a:ext cx="0" cy="2549321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0E9CC0B-FD64-4628-BC34-DCF980B08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8427" y="2217852"/>
              <a:ext cx="82091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611318E3-09CB-4C3B-9760-A54D417426E3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7748833" y="2696094"/>
              <a:ext cx="0" cy="321653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4E22BEA-8AF7-4B1A-BAD9-7B3DD859CB57}"/>
                </a:ext>
              </a:extLst>
            </p:cNvPr>
            <p:cNvCxnSpPr>
              <a:cxnSpLocks/>
            </p:cNvCxnSpPr>
            <p:nvPr/>
          </p:nvCxnSpPr>
          <p:spPr>
            <a:xfrm>
              <a:off x="7748833" y="2696094"/>
              <a:ext cx="0" cy="3200372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F58F90-9AC0-4AD4-A36F-466236DD6DC6}"/>
                </a:ext>
              </a:extLst>
            </p:cNvPr>
            <p:cNvSpPr/>
            <p:nvPr/>
          </p:nvSpPr>
          <p:spPr>
            <a:xfrm>
              <a:off x="7428321" y="5912625"/>
              <a:ext cx="641024" cy="575036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890A61D-AA5D-4B9D-BCBB-6EC755AD102C}"/>
                </a:ext>
              </a:extLst>
            </p:cNvPr>
            <p:cNvSpPr/>
            <p:nvPr/>
          </p:nvSpPr>
          <p:spPr>
            <a:xfrm>
              <a:off x="7557223" y="6025578"/>
              <a:ext cx="383220" cy="34912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A2B69DB-1C11-4238-8007-BB049A475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8427" y="2696094"/>
              <a:ext cx="500406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CC881DD-AA0C-4A07-9017-E14D9B19C05F}"/>
                </a:ext>
              </a:extLst>
            </p:cNvPr>
            <p:cNvSpPr txBox="1"/>
            <p:nvPr/>
          </p:nvSpPr>
          <p:spPr>
            <a:xfrm>
              <a:off x="8201914" y="5956818"/>
              <a:ext cx="842569" cy="4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End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6FD9D9E-D147-4C21-8FB0-7ADE631290E2}"/>
                </a:ext>
              </a:extLst>
            </p:cNvPr>
            <p:cNvSpPr txBox="1"/>
            <p:nvPr/>
          </p:nvSpPr>
          <p:spPr>
            <a:xfrm>
              <a:off x="7894535" y="4712228"/>
              <a:ext cx="767613" cy="4463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Back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FBE6FE9-0FC1-482F-8599-B8E4AA7C3B08}"/>
                </a:ext>
              </a:extLst>
            </p:cNvPr>
            <p:cNvSpPr txBox="1"/>
            <p:nvPr/>
          </p:nvSpPr>
          <p:spPr>
            <a:xfrm>
              <a:off x="823814" y="4416529"/>
              <a:ext cx="1745167" cy="781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Find weather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At location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B128A6-4DCE-473F-A61D-8B0434A69C06}"/>
                </a:ext>
              </a:extLst>
            </p:cNvPr>
            <p:cNvSpPr txBox="1"/>
            <p:nvPr/>
          </p:nvSpPr>
          <p:spPr>
            <a:xfrm>
              <a:off x="7315199" y="1044745"/>
              <a:ext cx="1273403" cy="1004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Show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Detailed weather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0C05CA4-BFFA-495E-A242-1915E0A10F76}"/>
                </a:ext>
              </a:extLst>
            </p:cNvPr>
            <p:cNvSpPr txBox="1"/>
            <p:nvPr/>
          </p:nvSpPr>
          <p:spPr>
            <a:xfrm>
              <a:off x="552026" y="1152622"/>
              <a:ext cx="1104030" cy="4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Add fav</a:t>
              </a:r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41191E-22A2-4A78-A2B5-6E3B4DB44BB3}"/>
                </a:ext>
              </a:extLst>
            </p:cNvPr>
            <p:cNvSpPr txBox="1"/>
            <p:nvPr/>
          </p:nvSpPr>
          <p:spPr>
            <a:xfrm>
              <a:off x="6545340" y="2700358"/>
              <a:ext cx="1082486" cy="446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Edit fav</a:t>
              </a:r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8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</TotalTime>
  <Words>1351</Words>
  <Application>Microsoft Office PowerPoint</Application>
  <PresentationFormat>Widescreen</PresentationFormat>
  <Paragraphs>259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Office Theme</vt:lpstr>
      <vt:lpstr>Project Phase Progress-1 Review Presentation &amp; Demonstration   “Weather Application System”</vt:lpstr>
      <vt:lpstr>CONTENTS</vt:lpstr>
      <vt:lpstr>INTRODUCTION</vt:lpstr>
      <vt:lpstr>Introduction</vt:lpstr>
      <vt:lpstr> System requirements </vt:lpstr>
      <vt:lpstr>System Architecture and Block Diagram</vt:lpstr>
      <vt:lpstr>PowerPoint Presentation</vt:lpstr>
      <vt:lpstr> Flow Chart  </vt:lpstr>
      <vt:lpstr> Flow Chart  </vt:lpstr>
      <vt:lpstr>System Architecture Model</vt:lpstr>
      <vt:lpstr> Implementation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Work required</vt:lpstr>
      <vt:lpstr>Project Build Process and sample Menu</vt:lpstr>
      <vt:lpstr>Project Build Process and sample Menu</vt:lpstr>
      <vt:lpstr>Project Build Process and sample Menu</vt:lpstr>
      <vt:lpstr>Suggestions ?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Screening Presentation on  “-----------------------------Title------------------------------”</dc:title>
  <dc:creator>Prof. Devaraju B M</dc:creator>
  <cp:lastModifiedBy>Aditya Sudhanshu</cp:lastModifiedBy>
  <cp:revision>57</cp:revision>
  <dcterms:created xsi:type="dcterms:W3CDTF">2018-09-27T13:10:55Z</dcterms:created>
  <dcterms:modified xsi:type="dcterms:W3CDTF">2022-02-23T07:29:16Z</dcterms:modified>
</cp:coreProperties>
</file>